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0691813" cy="1511935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h3Km0opFZgqP9IcdGRm8oxKS1Z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8" d="100"/>
          <a:sy n="28" d="100"/>
        </p:scale>
        <p:origin x="224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14563" y="1241425"/>
            <a:ext cx="23685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7bf392544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00" cy="3349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27bf3925442_0_0:notes"/>
          <p:cNvSpPr txBox="1">
            <a:spLocks noGrp="1"/>
          </p:cNvSpPr>
          <p:nvPr>
            <p:ph type="body" idx="1"/>
          </p:nvPr>
        </p:nvSpPr>
        <p:spPr>
          <a:xfrm>
            <a:off x="679450" y="4776788"/>
            <a:ext cx="5438700" cy="3908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g27bf3925442_0_0:notes"/>
          <p:cNvSpPr txBox="1">
            <a:spLocks noGrp="1"/>
          </p:cNvSpPr>
          <p:nvPr>
            <p:ph type="sldNum" idx="12"/>
          </p:nvPr>
        </p:nvSpPr>
        <p:spPr>
          <a:xfrm>
            <a:off x="3849688" y="9429750"/>
            <a:ext cx="2946300" cy="496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7bf3925442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00" cy="3349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27bf3925442_0_6:notes"/>
          <p:cNvSpPr txBox="1">
            <a:spLocks noGrp="1"/>
          </p:cNvSpPr>
          <p:nvPr>
            <p:ph type="body" idx="1"/>
          </p:nvPr>
        </p:nvSpPr>
        <p:spPr>
          <a:xfrm>
            <a:off x="679450" y="4776788"/>
            <a:ext cx="5438700" cy="3908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g27bf3925442_0_6:notes"/>
          <p:cNvSpPr txBox="1">
            <a:spLocks noGrp="1"/>
          </p:cNvSpPr>
          <p:nvPr>
            <p:ph type="sldNum" idx="12"/>
          </p:nvPr>
        </p:nvSpPr>
        <p:spPr>
          <a:xfrm>
            <a:off x="3849688" y="9429750"/>
            <a:ext cx="2946300" cy="496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6dec8ea4d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00" cy="3349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26dec8ea4de_0_0:notes"/>
          <p:cNvSpPr txBox="1">
            <a:spLocks noGrp="1"/>
          </p:cNvSpPr>
          <p:nvPr>
            <p:ph type="body" idx="1"/>
          </p:nvPr>
        </p:nvSpPr>
        <p:spPr>
          <a:xfrm>
            <a:off x="679450" y="4776788"/>
            <a:ext cx="5438700" cy="3908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g26dec8ea4de_0_0:notes"/>
          <p:cNvSpPr txBox="1">
            <a:spLocks noGrp="1"/>
          </p:cNvSpPr>
          <p:nvPr>
            <p:ph type="sldNum" idx="12"/>
          </p:nvPr>
        </p:nvSpPr>
        <p:spPr>
          <a:xfrm>
            <a:off x="3849688" y="9429750"/>
            <a:ext cx="2946300" cy="496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:notes"/>
          <p:cNvSpPr txBox="1">
            <a:spLocks noGrp="1"/>
          </p:cNvSpPr>
          <p:nvPr>
            <p:ph type="body" idx="1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16"/>
              <a:buFont typeface="Calibri"/>
              <a:buNone/>
              <a:defRPr sz="7016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806"/>
              <a:buNone/>
              <a:defRPr sz="2806"/>
            </a:lvl1pPr>
            <a:lvl2pPr lvl="1" algn="ctr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2pPr>
            <a:lvl3pPr lvl="2" algn="ctr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None/>
              <a:defRPr sz="2105"/>
            </a:lvl3pPr>
            <a:lvl4pPr lvl="3" algn="ctr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4pPr>
            <a:lvl5pPr lvl="4" algn="ctr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5pPr>
            <a:lvl6pPr lvl="5" algn="ctr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6pPr>
            <a:lvl7pPr lvl="6" algn="ctr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7pPr>
            <a:lvl8pPr lvl="7" algn="ctr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8pPr>
            <a:lvl9pPr lvl="8" algn="ctr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body" idx="1"/>
          </p:nvPr>
        </p:nvSpPr>
        <p:spPr>
          <a:xfrm rot="5400000">
            <a:off x="549362" y="4210527"/>
            <a:ext cx="9593089" cy="9221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dt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ft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sldNum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title"/>
          </p:nvPr>
        </p:nvSpPr>
        <p:spPr>
          <a:xfrm rot="5400000">
            <a:off x="2397565" y="6058730"/>
            <a:ext cx="12812950" cy="2305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body" idx="1"/>
          </p:nvPr>
        </p:nvSpPr>
        <p:spPr>
          <a:xfrm rot="5400000">
            <a:off x="-2280102" y="3820132"/>
            <a:ext cx="12812950" cy="6782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dt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ft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sldNum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16"/>
              <a:buFont typeface="Calibri"/>
              <a:buNone/>
              <a:defRPr sz="7016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806"/>
              <a:buNone/>
              <a:defRPr sz="2806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rgbClr val="888888"/>
              </a:buClr>
              <a:buSzPts val="2339"/>
              <a:buNone/>
              <a:defRPr sz="2339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rgbClr val="888888"/>
              </a:buClr>
              <a:buSzPts val="2105"/>
              <a:buNone/>
              <a:defRPr sz="2105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rgbClr val="888888"/>
              </a:buClr>
              <a:buSzPts val="1871"/>
              <a:buNone/>
              <a:defRPr sz="187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rgbClr val="888888"/>
              </a:buClr>
              <a:buSzPts val="1871"/>
              <a:buNone/>
              <a:defRPr sz="187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rgbClr val="888888"/>
              </a:buClr>
              <a:buSzPts val="1871"/>
              <a:buNone/>
              <a:defRPr sz="187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rgbClr val="888888"/>
              </a:buClr>
              <a:buSzPts val="1871"/>
              <a:buNone/>
              <a:defRPr sz="187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rgbClr val="888888"/>
              </a:buClr>
              <a:buSzPts val="1871"/>
              <a:buNone/>
              <a:defRPr sz="187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rgbClr val="888888"/>
              </a:buClr>
              <a:buSzPts val="1871"/>
              <a:buNone/>
              <a:defRPr sz="187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735062" y="4024827"/>
            <a:ext cx="4544021" cy="9593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5412730" y="4024827"/>
            <a:ext cx="4544021" cy="9593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806"/>
              <a:buNone/>
              <a:defRPr sz="2806" b="1"/>
            </a:lvl1pPr>
            <a:lvl2pPr marL="914400" lvl="1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 b="1"/>
            </a:lvl2pPr>
            <a:lvl3pPr marL="1371600" lvl="2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None/>
              <a:defRPr sz="2105" b="1"/>
            </a:lvl3pPr>
            <a:lvl4pPr marL="1828800" lvl="3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4pPr>
            <a:lvl5pPr marL="2286000" lvl="4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5pPr>
            <a:lvl6pPr marL="2743200" lvl="5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6pPr>
            <a:lvl7pPr marL="3200400" lvl="6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7pPr>
            <a:lvl8pPr marL="3657600" lvl="7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8pPr>
            <a:lvl9pPr marL="4114800" lvl="8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736456" y="5522763"/>
            <a:ext cx="4523137" cy="8123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3"/>
          </p:nvPr>
        </p:nvSpPr>
        <p:spPr>
          <a:xfrm>
            <a:off x="5412731" y="3706342"/>
            <a:ext cx="4545413" cy="1816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806"/>
              <a:buNone/>
              <a:defRPr sz="2806" b="1"/>
            </a:lvl1pPr>
            <a:lvl2pPr marL="914400" lvl="1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 b="1"/>
            </a:lvl2pPr>
            <a:lvl3pPr marL="1371600" lvl="2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None/>
              <a:defRPr sz="2105" b="1"/>
            </a:lvl3pPr>
            <a:lvl4pPr marL="1828800" lvl="3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4pPr>
            <a:lvl5pPr marL="2286000" lvl="4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5pPr>
            <a:lvl6pPr marL="2743200" lvl="5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6pPr>
            <a:lvl7pPr marL="3200400" lvl="6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7pPr>
            <a:lvl8pPr marL="3657600" lvl="7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8pPr>
            <a:lvl9pPr marL="4114800" lvl="8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4"/>
          </p:nvPr>
        </p:nvSpPr>
        <p:spPr>
          <a:xfrm>
            <a:off x="5412731" y="5522763"/>
            <a:ext cx="4545413" cy="8123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dt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ft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sldNum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2"/>
              <a:buFont typeface="Calibri"/>
              <a:buNone/>
              <a:defRPr sz="374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4545413" y="2176910"/>
            <a:ext cx="5412730" cy="1074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66217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Char char="•"/>
              <a:defRPr sz="3741"/>
            </a:lvl1pPr>
            <a:lvl2pPr marL="914400" lvl="1" indent="-436499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3274"/>
              <a:buChar char="•"/>
              <a:defRPr sz="3274"/>
            </a:lvl2pPr>
            <a:lvl3pPr marL="1371600" lvl="2" indent="-406781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806"/>
              <a:buChar char="•"/>
              <a:defRPr sz="2806"/>
            </a:lvl3pPr>
            <a:lvl4pPr marL="1828800" lvl="3" indent="-377126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Char char="•"/>
              <a:defRPr sz="2339"/>
            </a:lvl4pPr>
            <a:lvl5pPr marL="2286000" lvl="4" indent="-377126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Char char="•"/>
              <a:defRPr sz="2339"/>
            </a:lvl5pPr>
            <a:lvl6pPr marL="2743200" lvl="5" indent="-377126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Char char="•"/>
              <a:defRPr sz="2339"/>
            </a:lvl6pPr>
            <a:lvl7pPr marL="3200400" lvl="6" indent="-377126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Char char="•"/>
              <a:defRPr sz="2339"/>
            </a:lvl7pPr>
            <a:lvl8pPr marL="3657600" lvl="7" indent="-377126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Char char="•"/>
              <a:defRPr sz="2339"/>
            </a:lvl8pPr>
            <a:lvl9pPr marL="4114800" lvl="8" indent="-377126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Char char="•"/>
              <a:defRPr sz="2339"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2"/>
          </p:nvPr>
        </p:nvSpPr>
        <p:spPr>
          <a:xfrm>
            <a:off x="736455" y="4535805"/>
            <a:ext cx="3448388" cy="8403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1pPr>
            <a:lvl2pPr marL="914400" lvl="1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637"/>
              <a:buNone/>
              <a:defRPr sz="1637"/>
            </a:lvl2pPr>
            <a:lvl3pPr marL="1371600" lvl="2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403"/>
              <a:buNone/>
              <a:defRPr sz="1403"/>
            </a:lvl3pPr>
            <a:lvl4pPr marL="1828800" lvl="3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4pPr>
            <a:lvl5pPr marL="2286000" lvl="4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5pPr>
            <a:lvl6pPr marL="2743200" lvl="5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6pPr>
            <a:lvl7pPr marL="3200400" lvl="6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7pPr>
            <a:lvl8pPr marL="3657600" lvl="7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8pPr>
            <a:lvl9pPr marL="4114800" lvl="8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dt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ft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2"/>
              <a:buFont typeface="Calibri"/>
              <a:buNone/>
              <a:defRPr sz="374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>
            <a:spLocks noGrp="1"/>
          </p:cNvSpPr>
          <p:nvPr>
            <p:ph type="pic" idx="2"/>
          </p:nvPr>
        </p:nvSpPr>
        <p:spPr>
          <a:xfrm>
            <a:off x="4545413" y="2176910"/>
            <a:ext cx="5412730" cy="10744538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2"/>
          <p:cNvSpPr txBox="1">
            <a:spLocks noGrp="1"/>
          </p:cNvSpPr>
          <p:nvPr>
            <p:ph type="body" idx="1"/>
          </p:nvPr>
        </p:nvSpPr>
        <p:spPr>
          <a:xfrm>
            <a:off x="736455" y="4535805"/>
            <a:ext cx="3448388" cy="8403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1pPr>
            <a:lvl2pPr marL="914400" lvl="1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637"/>
              <a:buNone/>
              <a:defRPr sz="1637"/>
            </a:lvl2pPr>
            <a:lvl3pPr marL="1371600" lvl="2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403"/>
              <a:buNone/>
              <a:defRPr sz="1403"/>
            </a:lvl3pPr>
            <a:lvl4pPr marL="1828800" lvl="3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4pPr>
            <a:lvl5pPr marL="2286000" lvl="4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5pPr>
            <a:lvl6pPr marL="2743200" lvl="5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6pPr>
            <a:lvl7pPr marL="3200400" lvl="6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7pPr>
            <a:lvl8pPr marL="3657600" lvl="7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8pPr>
            <a:lvl9pPr marL="4114800" lvl="8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dt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ft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45"/>
              <a:buFont typeface="Calibri"/>
              <a:buNone/>
              <a:defRPr sz="51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6499" algn="l" rtl="0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274"/>
              <a:buFont typeface="Arial"/>
              <a:buChar char="•"/>
              <a:defRPr sz="327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781" algn="l" rtl="0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806"/>
              <a:buFont typeface="Arial"/>
              <a:buChar char="•"/>
              <a:defRPr sz="28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77126" algn="l" rtl="0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Font typeface="Arial"/>
              <a:buChar char="•"/>
              <a:defRPr sz="23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2267" algn="l" rtl="0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Font typeface="Arial"/>
              <a:buChar char="•"/>
              <a:defRPr sz="21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2267" algn="l" rtl="0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Font typeface="Arial"/>
              <a:buChar char="•"/>
              <a:defRPr sz="21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2267" algn="l" rtl="0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Font typeface="Arial"/>
              <a:buChar char="•"/>
              <a:defRPr sz="21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2267" algn="l" rtl="0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Font typeface="Arial"/>
              <a:buChar char="•"/>
              <a:defRPr sz="21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2267" algn="l" rtl="0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Font typeface="Arial"/>
              <a:buChar char="•"/>
              <a:defRPr sz="21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2267" algn="l" rtl="0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Font typeface="Arial"/>
              <a:buChar char="•"/>
              <a:defRPr sz="21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 descr="Houlton School - TLET"/>
          <p:cNvPicPr preferRelativeResize="0"/>
          <p:nvPr/>
        </p:nvPicPr>
        <p:blipFill rotWithShape="1">
          <a:blip r:embed="rId3">
            <a:alphaModFix/>
          </a:blip>
          <a:srcRect b="5069"/>
          <a:stretch/>
        </p:blipFill>
        <p:spPr>
          <a:xfrm>
            <a:off x="156156" y="-2877"/>
            <a:ext cx="2654039" cy="254832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/>
          <p:nvPr/>
        </p:nvSpPr>
        <p:spPr>
          <a:xfrm>
            <a:off x="3145297" y="310337"/>
            <a:ext cx="7093795" cy="1926811"/>
          </a:xfrm>
          <a:prstGeom prst="rect">
            <a:avLst/>
          </a:prstGeom>
          <a:solidFill>
            <a:srgbClr val="14485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1939333" y="4896971"/>
            <a:ext cx="7119266" cy="75286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37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 rot="-5400000" flipH="1">
            <a:off x="226023" y="5247738"/>
            <a:ext cx="3503900" cy="2802368"/>
          </a:xfrm>
          <a:prstGeom prst="blockArc">
            <a:avLst>
              <a:gd name="adj1" fmla="val 10742971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37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1957959" y="7623873"/>
            <a:ext cx="7225468" cy="77699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37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4" name="Google Shape;94;p1"/>
          <p:cNvGrpSpPr/>
          <p:nvPr/>
        </p:nvGrpSpPr>
        <p:grpSpPr>
          <a:xfrm>
            <a:off x="277699" y="792686"/>
            <a:ext cx="10415878" cy="13955062"/>
            <a:chOff x="495901" y="1259635"/>
            <a:chExt cx="9608744" cy="13420910"/>
          </a:xfrm>
        </p:grpSpPr>
        <p:sp>
          <p:nvSpPr>
            <p:cNvPr id="95" name="Google Shape;95;p1"/>
            <p:cNvSpPr txBox="1"/>
            <p:nvPr/>
          </p:nvSpPr>
          <p:spPr>
            <a:xfrm>
              <a:off x="495901" y="3034889"/>
              <a:ext cx="1383495" cy="1659959"/>
            </a:xfrm>
            <a:prstGeom prst="rect">
              <a:avLst/>
            </a:prstGeom>
            <a:solidFill>
              <a:srgbClr val="14485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4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Post-16 Options:</a:t>
              </a:r>
              <a:endParaRPr/>
            </a:p>
            <a:p>
              <a:pPr marL="342900" marR="0" lvl="0" indent="-342900" algn="l" rtl="0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Char char="•"/>
              </a:pPr>
              <a:r>
                <a:rPr lang="en-GB" sz="2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A-level.</a:t>
              </a:r>
              <a:endParaRPr/>
            </a:p>
            <a:p>
              <a:pPr marL="342900" marR="0" lvl="0" indent="-342900" algn="l" rtl="0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Char char="•"/>
              </a:pPr>
              <a:r>
                <a:rPr lang="en-GB" sz="2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BTEC.</a:t>
              </a:r>
              <a:endParaRPr/>
            </a:p>
          </p:txBody>
        </p:sp>
        <p:sp>
          <p:nvSpPr>
            <p:cNvPr id="96" name="Google Shape;96;p1"/>
            <p:cNvSpPr/>
            <p:nvPr/>
          </p:nvSpPr>
          <p:spPr>
            <a:xfrm rot="-5400000" flipH="1">
              <a:off x="1736940" y="2589844"/>
              <a:ext cx="1116646" cy="1014500"/>
            </a:xfrm>
            <a:prstGeom prst="triangle">
              <a:avLst>
                <a:gd name="adj" fmla="val 51679"/>
              </a:avLst>
            </a:prstGeom>
            <a:solidFill>
              <a:srgbClr val="002060"/>
            </a:solidFill>
            <a:ln w="762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1"/>
            <p:cNvSpPr/>
            <p:nvPr/>
          </p:nvSpPr>
          <p:spPr>
            <a:xfrm rot="5400000" flipH="1">
              <a:off x="7112931" y="8111840"/>
              <a:ext cx="3132354" cy="2557533"/>
            </a:xfrm>
            <a:prstGeom prst="blockArc">
              <a:avLst>
                <a:gd name="adj1" fmla="val 10800000"/>
                <a:gd name="adj2" fmla="val 1572"/>
                <a:gd name="adj3" fmla="val 27649"/>
              </a:avLst>
            </a:prstGeom>
            <a:solidFill>
              <a:srgbClr val="00206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7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2011635" y="12652968"/>
              <a:ext cx="7232637" cy="735118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7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2005261" y="10205290"/>
              <a:ext cx="6797483" cy="73746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7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8592572" y="12389089"/>
              <a:ext cx="1143869" cy="121428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7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8694792" y="12492212"/>
              <a:ext cx="925141" cy="993587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7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2" name="Google Shape;102;p1"/>
            <p:cNvCxnSpPr/>
            <p:nvPr/>
          </p:nvCxnSpPr>
          <p:spPr>
            <a:xfrm rot="10800000">
              <a:off x="8176922" y="13399528"/>
              <a:ext cx="0" cy="203847"/>
            </a:xfrm>
            <a:prstGeom prst="straightConnector1">
              <a:avLst/>
            </a:prstGeom>
            <a:noFill/>
            <a:ln w="6350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oval" w="med" len="med"/>
            </a:ln>
          </p:spPr>
        </p:cxnSp>
        <p:sp>
          <p:nvSpPr>
            <p:cNvPr id="103" name="Google Shape;103;p1"/>
            <p:cNvSpPr txBox="1"/>
            <p:nvPr/>
          </p:nvSpPr>
          <p:spPr>
            <a:xfrm>
              <a:off x="4073624" y="1259635"/>
              <a:ext cx="4952705" cy="911680"/>
            </a:xfrm>
            <a:prstGeom prst="rect">
              <a:avLst/>
            </a:prstGeom>
            <a:noFill/>
            <a:ln w="381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" b="1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                             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                                                                          </a:t>
              </a:r>
              <a:r>
                <a:rPr lang="en-GB" sz="36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Acting Learning</a:t>
              </a:r>
              <a:r>
                <a:rPr lang="en-GB" sz="1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    </a:t>
              </a:r>
              <a:r>
                <a:rPr lang="en-GB" sz="36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Journey</a:t>
              </a:r>
              <a:endParaRPr/>
            </a:p>
          </p:txBody>
        </p:sp>
        <p:sp>
          <p:nvSpPr>
            <p:cNvPr id="104" name="Google Shape;104;p1"/>
            <p:cNvSpPr txBox="1"/>
            <p:nvPr/>
          </p:nvSpPr>
          <p:spPr>
            <a:xfrm>
              <a:off x="8689738" y="12614010"/>
              <a:ext cx="925200" cy="90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528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7</a:t>
              </a:r>
              <a:endParaRPr/>
            </a:p>
          </p:txBody>
        </p:sp>
        <p:sp>
          <p:nvSpPr>
            <p:cNvPr id="105" name="Google Shape;105;p1"/>
            <p:cNvSpPr txBox="1"/>
            <p:nvPr/>
          </p:nvSpPr>
          <p:spPr>
            <a:xfrm>
              <a:off x="8683589" y="12595102"/>
              <a:ext cx="925200" cy="29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32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YEAR</a:t>
              </a:r>
              <a:endParaRPr/>
            </a:p>
          </p:txBody>
        </p:sp>
        <p:cxnSp>
          <p:nvCxnSpPr>
            <p:cNvPr id="106" name="Google Shape;106;p1"/>
            <p:cNvCxnSpPr/>
            <p:nvPr/>
          </p:nvCxnSpPr>
          <p:spPr>
            <a:xfrm rot="10800000" flipH="1">
              <a:off x="780023" y="11754724"/>
              <a:ext cx="468837" cy="137770"/>
            </a:xfrm>
            <a:prstGeom prst="straightConnector1">
              <a:avLst/>
            </a:prstGeom>
            <a:noFill/>
            <a:ln w="19050" cap="flat" cmpd="sng">
              <a:solidFill>
                <a:srgbClr val="00B0F0"/>
              </a:solidFill>
              <a:prstDash val="solid"/>
              <a:miter lim="800000"/>
              <a:headEnd type="none" w="sm" len="sm"/>
              <a:tailEnd type="oval" w="med" len="med"/>
            </a:ln>
          </p:spPr>
        </p:cxnSp>
        <p:sp>
          <p:nvSpPr>
            <p:cNvPr id="107" name="Google Shape;107;p1"/>
            <p:cNvSpPr/>
            <p:nvPr/>
          </p:nvSpPr>
          <p:spPr>
            <a:xfrm rot="-5400000" flipH="1">
              <a:off x="431972" y="10515011"/>
              <a:ext cx="3175033" cy="2555251"/>
            </a:xfrm>
            <a:prstGeom prst="blockArc">
              <a:avLst>
                <a:gd name="adj1" fmla="val 10799999"/>
                <a:gd name="adj2" fmla="val 1572"/>
                <a:gd name="adj3" fmla="val 27649"/>
              </a:avLst>
            </a:prstGeom>
            <a:solidFill>
              <a:srgbClr val="00206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7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08" name="Google Shape;108;p1"/>
            <p:cNvGrpSpPr/>
            <p:nvPr/>
          </p:nvGrpSpPr>
          <p:grpSpPr>
            <a:xfrm>
              <a:off x="501383" y="11434273"/>
              <a:ext cx="1182147" cy="1214438"/>
              <a:chOff x="841083" y="12231137"/>
              <a:chExt cx="1074727" cy="1104085"/>
            </a:xfrm>
          </p:grpSpPr>
          <p:sp>
            <p:nvSpPr>
              <p:cNvPr id="109" name="Google Shape;109;p1"/>
              <p:cNvSpPr/>
              <p:nvPr/>
            </p:nvSpPr>
            <p:spPr>
              <a:xfrm>
                <a:off x="841083" y="12231137"/>
                <a:ext cx="1074727" cy="1104085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37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" name="Google Shape;110;p1"/>
              <p:cNvSpPr/>
              <p:nvPr/>
            </p:nvSpPr>
            <p:spPr>
              <a:xfrm>
                <a:off x="960664" y="12331528"/>
                <a:ext cx="841075" cy="903301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37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1" name="Google Shape;111;p1"/>
              <p:cNvSpPr txBox="1"/>
              <p:nvPr/>
            </p:nvSpPr>
            <p:spPr>
              <a:xfrm>
                <a:off x="916520" y="12465778"/>
                <a:ext cx="924000" cy="791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5280" b="1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8</a:t>
                </a:r>
                <a:endParaRPr/>
              </a:p>
            </p:txBody>
          </p:sp>
          <p:sp>
            <p:nvSpPr>
              <p:cNvPr id="112" name="Google Shape;112;p1"/>
              <p:cNvSpPr txBox="1"/>
              <p:nvPr/>
            </p:nvSpPr>
            <p:spPr>
              <a:xfrm>
                <a:off x="984108" y="12442027"/>
                <a:ext cx="841200" cy="268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320" b="1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YEAR</a:t>
                </a:r>
                <a:endParaRPr/>
              </a:p>
            </p:txBody>
          </p:sp>
        </p:grpSp>
        <p:grpSp>
          <p:nvGrpSpPr>
            <p:cNvPr id="113" name="Google Shape;113;p1"/>
            <p:cNvGrpSpPr/>
            <p:nvPr/>
          </p:nvGrpSpPr>
          <p:grpSpPr>
            <a:xfrm>
              <a:off x="8933995" y="8829386"/>
              <a:ext cx="1170650" cy="1199935"/>
              <a:chOff x="4741173" y="12032462"/>
              <a:chExt cx="1064275" cy="1090899"/>
            </a:xfrm>
          </p:grpSpPr>
          <p:sp>
            <p:nvSpPr>
              <p:cNvPr id="114" name="Google Shape;114;p1"/>
              <p:cNvSpPr/>
              <p:nvPr/>
            </p:nvSpPr>
            <p:spPr>
              <a:xfrm>
                <a:off x="4741173" y="12032462"/>
                <a:ext cx="1064275" cy="1090899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37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5" name="Google Shape;115;p1"/>
              <p:cNvSpPr/>
              <p:nvPr/>
            </p:nvSpPr>
            <p:spPr>
              <a:xfrm>
                <a:off x="4852772" y="12121818"/>
                <a:ext cx="841075" cy="903301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37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6" name="Google Shape;116;p1"/>
              <p:cNvSpPr txBox="1"/>
              <p:nvPr/>
            </p:nvSpPr>
            <p:spPr>
              <a:xfrm>
                <a:off x="4886742" y="12231388"/>
                <a:ext cx="841200" cy="822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5280" b="1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9</a:t>
                </a:r>
                <a:endParaRPr/>
              </a:p>
            </p:txBody>
          </p:sp>
          <p:sp>
            <p:nvSpPr>
              <p:cNvPr id="117" name="Google Shape;117;p1"/>
              <p:cNvSpPr txBox="1"/>
              <p:nvPr/>
            </p:nvSpPr>
            <p:spPr>
              <a:xfrm>
                <a:off x="4845623" y="12193608"/>
                <a:ext cx="841200" cy="268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320" b="1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YEAR</a:t>
                </a:r>
                <a:endParaRPr/>
              </a:p>
            </p:txBody>
          </p:sp>
        </p:grpSp>
        <p:sp>
          <p:nvSpPr>
            <p:cNvPr id="118" name="Google Shape;118;p1"/>
            <p:cNvSpPr/>
            <p:nvPr/>
          </p:nvSpPr>
          <p:spPr>
            <a:xfrm rot="5400000">
              <a:off x="6988558" y="3134166"/>
              <a:ext cx="3175785" cy="2382758"/>
            </a:xfrm>
            <a:prstGeom prst="blockArc">
              <a:avLst>
                <a:gd name="adj1" fmla="val 10799991"/>
                <a:gd name="adj2" fmla="val 49712"/>
                <a:gd name="adj3" fmla="val 29354"/>
              </a:avLst>
            </a:prstGeom>
            <a:solidFill>
              <a:srgbClr val="00206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7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19" name="Google Shape;119;p1"/>
            <p:cNvGrpSpPr/>
            <p:nvPr/>
          </p:nvGrpSpPr>
          <p:grpSpPr>
            <a:xfrm>
              <a:off x="522901" y="6305181"/>
              <a:ext cx="1188699" cy="1267970"/>
              <a:chOff x="-2294802" y="12513264"/>
              <a:chExt cx="1080684" cy="1152750"/>
            </a:xfrm>
          </p:grpSpPr>
          <p:sp>
            <p:nvSpPr>
              <p:cNvPr id="120" name="Google Shape;120;p1"/>
              <p:cNvSpPr/>
              <p:nvPr/>
            </p:nvSpPr>
            <p:spPr>
              <a:xfrm>
                <a:off x="-2294802" y="12513264"/>
                <a:ext cx="1080684" cy="1152750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37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1" name="Google Shape;121;p1"/>
              <p:cNvSpPr/>
              <p:nvPr/>
            </p:nvSpPr>
            <p:spPr>
              <a:xfrm>
                <a:off x="-2174862" y="12629425"/>
                <a:ext cx="841075" cy="903301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37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2" name="Google Shape;122;p1"/>
              <p:cNvSpPr txBox="1"/>
              <p:nvPr/>
            </p:nvSpPr>
            <p:spPr>
              <a:xfrm>
                <a:off x="-2217807" y="12704888"/>
                <a:ext cx="841200" cy="822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5280" b="1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10</a:t>
                </a:r>
                <a:endParaRPr/>
              </a:p>
            </p:txBody>
          </p:sp>
          <p:sp>
            <p:nvSpPr>
              <p:cNvPr id="123" name="Google Shape;123;p1"/>
              <p:cNvSpPr txBox="1"/>
              <p:nvPr/>
            </p:nvSpPr>
            <p:spPr>
              <a:xfrm>
                <a:off x="-2194781" y="12682809"/>
                <a:ext cx="841200" cy="268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320" b="1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YEAR</a:t>
                </a:r>
                <a:endParaRPr/>
              </a:p>
            </p:txBody>
          </p:sp>
        </p:grpSp>
        <p:sp>
          <p:nvSpPr>
            <p:cNvPr id="124" name="Google Shape;124;p1"/>
            <p:cNvSpPr/>
            <p:nvPr/>
          </p:nvSpPr>
          <p:spPr>
            <a:xfrm>
              <a:off x="2781922" y="2748344"/>
              <a:ext cx="5810650" cy="72838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7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25" name="Google Shape;125;p1"/>
            <p:cNvGrpSpPr/>
            <p:nvPr/>
          </p:nvGrpSpPr>
          <p:grpSpPr>
            <a:xfrm>
              <a:off x="8592573" y="4342615"/>
              <a:ext cx="1336418" cy="1435292"/>
              <a:chOff x="1447543" y="12992144"/>
              <a:chExt cx="1214980" cy="1304869"/>
            </a:xfrm>
          </p:grpSpPr>
          <p:sp>
            <p:nvSpPr>
              <p:cNvPr id="126" name="Google Shape;126;p1"/>
              <p:cNvSpPr/>
              <p:nvPr/>
            </p:nvSpPr>
            <p:spPr>
              <a:xfrm>
                <a:off x="1447543" y="12992144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37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7" name="Google Shape;127;p1"/>
              <p:cNvSpPr/>
              <p:nvPr/>
            </p:nvSpPr>
            <p:spPr>
              <a:xfrm>
                <a:off x="1625446" y="13203106"/>
                <a:ext cx="841075" cy="894446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37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8" name="Google Shape;128;p1"/>
              <p:cNvSpPr txBox="1"/>
              <p:nvPr/>
            </p:nvSpPr>
            <p:spPr>
              <a:xfrm>
                <a:off x="1646397" y="13296859"/>
                <a:ext cx="841200" cy="822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5280" b="1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11</a:t>
                </a:r>
                <a:endParaRPr/>
              </a:p>
            </p:txBody>
          </p:sp>
          <p:sp>
            <p:nvSpPr>
              <p:cNvPr id="129" name="Google Shape;129;p1"/>
              <p:cNvSpPr txBox="1"/>
              <p:nvPr/>
            </p:nvSpPr>
            <p:spPr>
              <a:xfrm>
                <a:off x="1625446" y="13258145"/>
                <a:ext cx="841200" cy="268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320" b="1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YEAR</a:t>
                </a:r>
                <a:endParaRPr/>
              </a:p>
            </p:txBody>
          </p:sp>
        </p:grpSp>
        <p:sp>
          <p:nvSpPr>
            <p:cNvPr id="130" name="Google Shape;130;p1"/>
            <p:cNvSpPr txBox="1"/>
            <p:nvPr/>
          </p:nvSpPr>
          <p:spPr>
            <a:xfrm>
              <a:off x="6685212" y="13526145"/>
              <a:ext cx="3366600" cy="115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6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Introduction to Acting:</a:t>
              </a:r>
              <a:endParaRPr/>
            </a:p>
            <a:p>
              <a:pPr marL="285750" marR="0" lvl="0" indent="-28575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•"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Pupils create a </a:t>
              </a: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devised </a:t>
              </a: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piece to send messages about the refugee crisis.</a:t>
              </a:r>
              <a:endParaRPr/>
            </a:p>
            <a:p>
              <a:pPr marL="285750" marR="0" lvl="0" indent="-28575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•"/>
              </a:pPr>
              <a:r>
                <a:rPr lang="en-GB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Basic performance conventions are taught such as thought tracking and still images.</a:t>
              </a:r>
              <a:endParaRPr/>
            </a:p>
          </p:txBody>
        </p:sp>
        <p:cxnSp>
          <p:nvCxnSpPr>
            <p:cNvPr id="131" name="Google Shape;131;p1"/>
            <p:cNvCxnSpPr/>
            <p:nvPr/>
          </p:nvCxnSpPr>
          <p:spPr>
            <a:xfrm rot="10800000" flipH="1">
              <a:off x="1196201" y="12889329"/>
              <a:ext cx="213652" cy="517313"/>
            </a:xfrm>
            <a:prstGeom prst="straightConnector1">
              <a:avLst/>
            </a:prstGeom>
            <a:noFill/>
            <a:ln w="6350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oval" w="med" len="med"/>
            </a:ln>
          </p:spPr>
        </p:cxnSp>
        <p:cxnSp>
          <p:nvCxnSpPr>
            <p:cNvPr id="132" name="Google Shape;132;p1"/>
            <p:cNvCxnSpPr>
              <a:stCxn id="133" idx="0"/>
            </p:cNvCxnSpPr>
            <p:nvPr/>
          </p:nvCxnSpPr>
          <p:spPr>
            <a:xfrm rot="10800000">
              <a:off x="5136937" y="12903227"/>
              <a:ext cx="138300" cy="478200"/>
            </a:xfrm>
            <a:prstGeom prst="straightConnector1">
              <a:avLst/>
            </a:prstGeom>
            <a:noFill/>
            <a:ln w="6350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oval" w="med" len="med"/>
            </a:ln>
          </p:spPr>
        </p:cxnSp>
        <p:sp>
          <p:nvSpPr>
            <p:cNvPr id="134" name="Google Shape;134;p1"/>
            <p:cNvSpPr txBox="1"/>
            <p:nvPr/>
          </p:nvSpPr>
          <p:spPr>
            <a:xfrm>
              <a:off x="3318068" y="13548202"/>
              <a:ext cx="3466500" cy="32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35" name="Google Shape;135;p1"/>
            <p:cNvCxnSpPr/>
            <p:nvPr/>
          </p:nvCxnSpPr>
          <p:spPr>
            <a:xfrm rot="10800000">
              <a:off x="1444699" y="11183304"/>
              <a:ext cx="342661" cy="123318"/>
            </a:xfrm>
            <a:prstGeom prst="straightConnector1">
              <a:avLst/>
            </a:prstGeom>
            <a:noFill/>
            <a:ln w="635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oval" w="med" len="med"/>
            </a:ln>
          </p:spPr>
        </p:cxnSp>
        <p:cxnSp>
          <p:nvCxnSpPr>
            <p:cNvPr id="136" name="Google Shape;136;p1"/>
            <p:cNvCxnSpPr/>
            <p:nvPr/>
          </p:nvCxnSpPr>
          <p:spPr>
            <a:xfrm rot="10800000">
              <a:off x="6192990" y="10828211"/>
              <a:ext cx="0" cy="355093"/>
            </a:xfrm>
            <a:prstGeom prst="straightConnector1">
              <a:avLst/>
            </a:prstGeom>
            <a:noFill/>
            <a:ln w="635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oval" w="med" len="med"/>
            </a:ln>
          </p:spPr>
        </p:cxnSp>
        <p:cxnSp>
          <p:nvCxnSpPr>
            <p:cNvPr id="137" name="Google Shape;137;p1"/>
            <p:cNvCxnSpPr/>
            <p:nvPr/>
          </p:nvCxnSpPr>
          <p:spPr>
            <a:xfrm rot="10800000" flipH="1">
              <a:off x="5018485" y="8532048"/>
              <a:ext cx="240172" cy="210463"/>
            </a:xfrm>
            <a:prstGeom prst="straightConnector1">
              <a:avLst/>
            </a:prstGeom>
            <a:noFill/>
            <a:ln w="63500" cap="flat" cmpd="sng">
              <a:solidFill>
                <a:srgbClr val="FFFF00"/>
              </a:solidFill>
              <a:prstDash val="solid"/>
              <a:miter lim="800000"/>
              <a:headEnd type="none" w="sm" len="sm"/>
              <a:tailEnd type="oval" w="med" len="med"/>
            </a:ln>
          </p:spPr>
        </p:cxnSp>
        <p:cxnSp>
          <p:nvCxnSpPr>
            <p:cNvPr id="138" name="Google Shape;138;p1"/>
            <p:cNvCxnSpPr/>
            <p:nvPr/>
          </p:nvCxnSpPr>
          <p:spPr>
            <a:xfrm rot="10800000" flipH="1">
              <a:off x="8012288" y="8520949"/>
              <a:ext cx="427872" cy="221562"/>
            </a:xfrm>
            <a:prstGeom prst="straightConnector1">
              <a:avLst/>
            </a:prstGeom>
            <a:noFill/>
            <a:ln w="63500" cap="flat" cmpd="sng">
              <a:solidFill>
                <a:srgbClr val="FFFF00"/>
              </a:solidFill>
              <a:prstDash val="solid"/>
              <a:miter lim="800000"/>
              <a:headEnd type="none" w="sm" len="sm"/>
              <a:tailEnd type="oval" w="med" len="med"/>
            </a:ln>
          </p:spPr>
        </p:cxnSp>
        <p:cxnSp>
          <p:nvCxnSpPr>
            <p:cNvPr id="139" name="Google Shape;139;p1"/>
            <p:cNvCxnSpPr/>
            <p:nvPr/>
          </p:nvCxnSpPr>
          <p:spPr>
            <a:xfrm rot="10800000" flipH="1">
              <a:off x="2638278" y="6068101"/>
              <a:ext cx="2075" cy="162943"/>
            </a:xfrm>
            <a:prstGeom prst="straightConnector1">
              <a:avLst/>
            </a:prstGeom>
            <a:noFill/>
            <a:ln w="63500" cap="flat" cmpd="sng">
              <a:solidFill>
                <a:srgbClr val="00B050"/>
              </a:solidFill>
              <a:prstDash val="solid"/>
              <a:miter lim="800000"/>
              <a:headEnd type="none" w="sm" len="sm"/>
              <a:tailEnd type="oval" w="med" len="med"/>
            </a:ln>
          </p:spPr>
        </p:cxnSp>
      </p:grpSp>
      <p:cxnSp>
        <p:nvCxnSpPr>
          <p:cNvPr id="140" name="Google Shape;140;p1"/>
          <p:cNvCxnSpPr/>
          <p:nvPr/>
        </p:nvCxnSpPr>
        <p:spPr>
          <a:xfrm rot="10800000" flipH="1">
            <a:off x="9707338" y="10447665"/>
            <a:ext cx="10791" cy="525226"/>
          </a:xfrm>
          <a:prstGeom prst="straightConnector1">
            <a:avLst/>
          </a:prstGeom>
          <a:noFill/>
          <a:ln w="63500" cap="flat" cmpd="sng">
            <a:solidFill>
              <a:srgbClr val="FFC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1" name="Google Shape;141;p1"/>
          <p:cNvCxnSpPr/>
          <p:nvPr/>
        </p:nvCxnSpPr>
        <p:spPr>
          <a:xfrm rot="10800000">
            <a:off x="1329630" y="8037139"/>
            <a:ext cx="0" cy="373002"/>
          </a:xfrm>
          <a:prstGeom prst="straightConnector1">
            <a:avLst/>
          </a:prstGeom>
          <a:noFill/>
          <a:ln w="63500" cap="flat" cmpd="sng">
            <a:solidFill>
              <a:srgbClr val="FFFF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2" name="Google Shape;142;p1"/>
          <p:cNvCxnSpPr/>
          <p:nvPr/>
        </p:nvCxnSpPr>
        <p:spPr>
          <a:xfrm rot="10800000">
            <a:off x="8910358" y="5284644"/>
            <a:ext cx="0" cy="536390"/>
          </a:xfrm>
          <a:prstGeom prst="straightConnector1">
            <a:avLst/>
          </a:prstGeom>
          <a:noFill/>
          <a:ln w="6350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3" name="Google Shape;143;p1"/>
          <p:cNvCxnSpPr/>
          <p:nvPr/>
        </p:nvCxnSpPr>
        <p:spPr>
          <a:xfrm rot="10800000">
            <a:off x="7537841" y="5442956"/>
            <a:ext cx="0" cy="459600"/>
          </a:xfrm>
          <a:prstGeom prst="straightConnector1">
            <a:avLst/>
          </a:prstGeom>
          <a:noFill/>
          <a:ln w="6350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4" name="Google Shape;144;p1"/>
          <p:cNvCxnSpPr/>
          <p:nvPr/>
        </p:nvCxnSpPr>
        <p:spPr>
          <a:xfrm rot="10800000" flipH="1">
            <a:off x="9081118" y="2993583"/>
            <a:ext cx="265271" cy="463938"/>
          </a:xfrm>
          <a:prstGeom prst="straightConnector1">
            <a:avLst/>
          </a:prstGeom>
          <a:noFill/>
          <a:ln w="6350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45" name="Google Shape;145;p1"/>
          <p:cNvSpPr txBox="1"/>
          <p:nvPr/>
        </p:nvSpPr>
        <p:spPr>
          <a:xfrm>
            <a:off x="4130643" y="12775926"/>
            <a:ext cx="324279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Messages and Meaning</a:t>
            </a:r>
            <a:endParaRPr/>
          </a:p>
        </p:txBody>
      </p:sp>
      <p:sp>
        <p:nvSpPr>
          <p:cNvPr id="146" name="Google Shape;146;p1"/>
          <p:cNvSpPr txBox="1"/>
          <p:nvPr/>
        </p:nvSpPr>
        <p:spPr>
          <a:xfrm>
            <a:off x="2468025" y="10268950"/>
            <a:ext cx="56262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Style, Semiotics and Genre</a:t>
            </a:r>
            <a:endParaRPr dirty="0"/>
          </a:p>
        </p:txBody>
      </p:sp>
      <p:sp>
        <p:nvSpPr>
          <p:cNvPr id="147" name="Google Shape;147;p1"/>
          <p:cNvSpPr txBox="1"/>
          <p:nvPr/>
        </p:nvSpPr>
        <p:spPr>
          <a:xfrm>
            <a:off x="3209926" y="7711528"/>
            <a:ext cx="4884496" cy="477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Development in Acting</a:t>
            </a:r>
            <a:endParaRPr/>
          </a:p>
        </p:txBody>
      </p:sp>
      <p:sp>
        <p:nvSpPr>
          <p:cNvPr id="148" name="Google Shape;148;p1"/>
          <p:cNvSpPr txBox="1"/>
          <p:nvPr/>
        </p:nvSpPr>
        <p:spPr>
          <a:xfrm>
            <a:off x="1460172" y="10851714"/>
            <a:ext cx="3622743" cy="18466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 Burton’s Robot Boy (devising)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Pupils will explore the poem and the social issues it raises through an array of performance conventions, to give them a foundation of drama skills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will devise a performance based around the theme of feeling like ‘the other’ in society.</a:t>
            </a:r>
            <a:endParaRPr/>
          </a:p>
        </p:txBody>
      </p:sp>
      <p:cxnSp>
        <p:nvCxnSpPr>
          <p:cNvPr id="149" name="Google Shape;149;p1"/>
          <p:cNvCxnSpPr/>
          <p:nvPr/>
        </p:nvCxnSpPr>
        <p:spPr>
          <a:xfrm rot="10800000" flipH="1">
            <a:off x="4524399" y="2881388"/>
            <a:ext cx="46944" cy="378574"/>
          </a:xfrm>
          <a:prstGeom prst="straightConnector1">
            <a:avLst/>
          </a:prstGeom>
          <a:noFill/>
          <a:ln w="6350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0" name="Google Shape;150;p1"/>
          <p:cNvCxnSpPr/>
          <p:nvPr/>
        </p:nvCxnSpPr>
        <p:spPr>
          <a:xfrm rot="10800000" flipH="1">
            <a:off x="2635162" y="2999916"/>
            <a:ext cx="164734" cy="346998"/>
          </a:xfrm>
          <a:prstGeom prst="straightConnector1">
            <a:avLst/>
          </a:prstGeom>
          <a:noFill/>
          <a:ln w="6350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51" name="Google Shape;151;p1"/>
          <p:cNvSpPr txBox="1"/>
          <p:nvPr/>
        </p:nvSpPr>
        <p:spPr>
          <a:xfrm>
            <a:off x="93897" y="13350485"/>
            <a:ext cx="3951600" cy="16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Presenting and performing texts: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Pupils use an existing script </a:t>
            </a:r>
            <a:r>
              <a:rPr lang="en-GB" sz="14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(Matilda) </a:t>
            </a: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explore and experiment with how to use pitch, pause, pace, tone, inflection and accent, in addition to the physical characterisation skills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create, communicate and sustain a clear character.</a:t>
            </a:r>
            <a:endParaRPr/>
          </a:p>
        </p:txBody>
      </p:sp>
      <p:sp>
        <p:nvSpPr>
          <p:cNvPr id="152" name="Google Shape;152;p1"/>
          <p:cNvSpPr txBox="1"/>
          <p:nvPr/>
        </p:nvSpPr>
        <p:spPr>
          <a:xfrm>
            <a:off x="7823672" y="10851713"/>
            <a:ext cx="2917200" cy="16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Devising and exploring style and genre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Pupils will explore a different form of artefact (Jorja Smith’s Blue Lights) and create three pieces in the style of Brecht and Stanislavski.</a:t>
            </a:r>
            <a:endParaRPr/>
          </a:p>
        </p:txBody>
      </p:sp>
      <p:sp>
        <p:nvSpPr>
          <p:cNvPr id="153" name="Google Shape;153;p1"/>
          <p:cNvSpPr txBox="1"/>
          <p:nvPr/>
        </p:nvSpPr>
        <p:spPr>
          <a:xfrm>
            <a:off x="1957959" y="8420972"/>
            <a:ext cx="4241471" cy="1631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 to Stage- Woman in Black: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unit gives students an insight into the theatrical industry where novels are turned into scripts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will use extracts from a gothic horror novel and will create their own interpretation of it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will also be introduced to Antonin Artaud’s Theatre of Cruelty here</a:t>
            </a:r>
            <a:endParaRPr/>
          </a:p>
        </p:txBody>
      </p:sp>
      <p:sp>
        <p:nvSpPr>
          <p:cNvPr id="154" name="Google Shape;154;p1"/>
          <p:cNvSpPr txBox="1"/>
          <p:nvPr/>
        </p:nvSpPr>
        <p:spPr>
          <a:xfrm>
            <a:off x="90147" y="8133667"/>
            <a:ext cx="1931956" cy="2092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Presenting and performing texts: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Pupils will be tasked to perform an extract from a Mark Wheeller TIE play which has clear and educational intentions</a:t>
            </a:r>
            <a:endParaRPr/>
          </a:p>
        </p:txBody>
      </p:sp>
      <p:sp>
        <p:nvSpPr>
          <p:cNvPr id="155" name="Google Shape;155;p1"/>
          <p:cNvSpPr txBox="1"/>
          <p:nvPr/>
        </p:nvSpPr>
        <p:spPr>
          <a:xfrm>
            <a:off x="6089620" y="8410423"/>
            <a:ext cx="3442934" cy="2092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Devising From a Stimulus: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Pupils will explore a choice of stimuli.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will devise a performance based around their chosen stimuli, using a variety of performance conventions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will be introduced to style here and will explore non-naturalism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"/>
          <p:cNvSpPr txBox="1"/>
          <p:nvPr/>
        </p:nvSpPr>
        <p:spPr>
          <a:xfrm>
            <a:off x="3423864" y="2473386"/>
            <a:ext cx="582460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OCR GCSE in Drama</a:t>
            </a:r>
            <a:endParaRPr/>
          </a:p>
        </p:txBody>
      </p:sp>
      <p:sp>
        <p:nvSpPr>
          <p:cNvPr id="157" name="Google Shape;157;p1"/>
          <p:cNvSpPr txBox="1"/>
          <p:nvPr/>
        </p:nvSpPr>
        <p:spPr>
          <a:xfrm>
            <a:off x="1609750" y="5728750"/>
            <a:ext cx="3140100" cy="181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Component 1- 2 and 3 mocks</a:t>
            </a:r>
            <a:endParaRPr sz="1200"/>
          </a:p>
          <a:p>
            <a:pPr marL="285750" marR="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Decision to work as performer/designer.</a:t>
            </a:r>
            <a:endParaRPr sz="1200"/>
          </a:p>
          <a:p>
            <a:pPr marL="285750" marR="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 and practical exploration of genres/practitioners.</a:t>
            </a:r>
            <a:endParaRPr sz="1200"/>
          </a:p>
          <a:p>
            <a:pPr marL="285750" marR="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Practically exploring different texts</a:t>
            </a:r>
            <a:endParaRPr sz="1200"/>
          </a:p>
          <a:p>
            <a:pPr marL="285750" marR="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Mock portfolio writing and concept proforma writing</a:t>
            </a:r>
            <a:endParaRPr sz="1200"/>
          </a:p>
        </p:txBody>
      </p:sp>
      <p:sp>
        <p:nvSpPr>
          <p:cNvPr id="158" name="Google Shape;158;p1"/>
          <p:cNvSpPr txBox="1"/>
          <p:nvPr/>
        </p:nvSpPr>
        <p:spPr>
          <a:xfrm>
            <a:off x="6033551" y="5745350"/>
            <a:ext cx="2193300" cy="16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introduction to Component 4</a:t>
            </a:r>
            <a:endParaRPr sz="1200"/>
          </a:p>
          <a:p>
            <a:pPr marL="285750" marR="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Viewing a piece of live theatre</a:t>
            </a:r>
            <a:endParaRPr sz="1200"/>
          </a:p>
          <a:p>
            <a:pPr marL="285750" marR="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Critiquing and formulating arguments for the evaluation.</a:t>
            </a:r>
            <a:endParaRPr sz="1200"/>
          </a:p>
        </p:txBody>
      </p:sp>
      <p:sp>
        <p:nvSpPr>
          <p:cNvPr id="159" name="Google Shape;159;p1"/>
          <p:cNvSpPr txBox="1"/>
          <p:nvPr/>
        </p:nvSpPr>
        <p:spPr>
          <a:xfrm>
            <a:off x="7991800" y="5637650"/>
            <a:ext cx="2580900" cy="18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omponent 1-2 30% of GCSE</a:t>
            </a:r>
            <a:endParaRPr sz="1200"/>
          </a:p>
          <a:p>
            <a:pPr marL="285750" marR="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 and practical exploration of genres/practitioners.</a:t>
            </a:r>
            <a:endParaRPr sz="1200"/>
          </a:p>
          <a:p>
            <a:pPr marL="285750" marR="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Practically exploring different texts</a:t>
            </a:r>
            <a:endParaRPr sz="1200"/>
          </a:p>
          <a:p>
            <a:pPr marL="285750" marR="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Creating a 20-page portfolio</a:t>
            </a:r>
            <a:endParaRPr sz="12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"/>
          <p:cNvSpPr txBox="1"/>
          <p:nvPr/>
        </p:nvSpPr>
        <p:spPr>
          <a:xfrm>
            <a:off x="3036941" y="5036860"/>
            <a:ext cx="582460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OCR GCSE in Drama</a:t>
            </a:r>
            <a:endParaRPr/>
          </a:p>
        </p:txBody>
      </p:sp>
      <p:sp>
        <p:nvSpPr>
          <p:cNvPr id="161" name="Google Shape;161;p1"/>
          <p:cNvSpPr txBox="1"/>
          <p:nvPr/>
        </p:nvSpPr>
        <p:spPr>
          <a:xfrm>
            <a:off x="5804962" y="3035566"/>
            <a:ext cx="3817065" cy="1815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Component 4 Section A and B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Practically exploring the set text of Blood Brothers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Writing practice answers for Section ‘s exam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Watching a second piece of live theatre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Writing practice answers for Section B .</a:t>
            </a:r>
            <a:endParaRPr/>
          </a:p>
        </p:txBody>
      </p:sp>
      <p:sp>
        <p:nvSpPr>
          <p:cNvPr id="162" name="Google Shape;162;p1"/>
          <p:cNvSpPr txBox="1"/>
          <p:nvPr/>
        </p:nvSpPr>
        <p:spPr>
          <a:xfrm>
            <a:off x="1789258" y="3193605"/>
            <a:ext cx="2256150" cy="1815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Component 4 revision for a mid-May exam</a:t>
            </a: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Practical revision techniques (acting)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Written revision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Mock paper practice papers</a:t>
            </a:r>
            <a:endParaRPr/>
          </a:p>
        </p:txBody>
      </p:sp>
      <p:sp>
        <p:nvSpPr>
          <p:cNvPr id="163" name="Google Shape;163;p1"/>
          <p:cNvSpPr txBox="1"/>
          <p:nvPr/>
        </p:nvSpPr>
        <p:spPr>
          <a:xfrm>
            <a:off x="3710780" y="3090373"/>
            <a:ext cx="2435761" cy="1815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Component 3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Exploring and learning 2 extracts from a script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Writing a 2000 word proforma, answering 4 questions on your choices</a:t>
            </a:r>
            <a:endParaRPr/>
          </a:p>
        </p:txBody>
      </p:sp>
      <p:sp>
        <p:nvSpPr>
          <p:cNvPr id="133" name="Google Shape;133;p1"/>
          <p:cNvSpPr txBox="1"/>
          <p:nvPr/>
        </p:nvSpPr>
        <p:spPr>
          <a:xfrm>
            <a:off x="3945450" y="13396925"/>
            <a:ext cx="3026100" cy="17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Silent films, Slapstick and Mime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</a:pPr>
            <a:r>
              <a:rPr lang="en-GB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will be introduced to the three forms of mime and creating slapstick comedy, using influences of Charlie Chaplin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Char char="•"/>
            </a:pPr>
            <a:r>
              <a:rPr lang="en-GB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focus will be on physicality, as students will need to tell a story through their body only.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"/>
          <p:cNvSpPr txBox="1"/>
          <p:nvPr/>
        </p:nvSpPr>
        <p:spPr>
          <a:xfrm>
            <a:off x="4851700" y="10931813"/>
            <a:ext cx="3140100" cy="16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resenting and performing texts </a:t>
            </a: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GB" sz="1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exploring the semiotics)</a:t>
            </a:r>
            <a:endParaRPr sz="1100"/>
          </a:p>
          <a:p>
            <a:pPr marL="285750" marR="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will study Judith Johnston’s Scary Play.</a:t>
            </a:r>
            <a:endParaRPr sz="1200"/>
          </a:p>
          <a:p>
            <a:pPr marL="285750" marR="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 they will explore how to create and maintain vocal and physical. characterisation, whilst creating meaning.</a:t>
            </a:r>
            <a:endParaRPr sz="1200"/>
          </a:p>
          <a:p>
            <a:pPr marL="285750" marR="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will explore non-naturalism too.</a:t>
            </a:r>
            <a:endParaRPr sz="1200"/>
          </a:p>
        </p:txBody>
      </p:sp>
      <p:sp>
        <p:nvSpPr>
          <p:cNvPr id="165" name="Google Shape;165;p1"/>
          <p:cNvSpPr txBox="1"/>
          <p:nvPr/>
        </p:nvSpPr>
        <p:spPr>
          <a:xfrm>
            <a:off x="4767000" y="5698013"/>
            <a:ext cx="1383000" cy="187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Practitioner workshops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will be introduced to a range of practitioners’ practices and will devise in the style of each pioneering theatre practitioner.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7bf3925442_0_0"/>
          <p:cNvSpPr txBox="1">
            <a:spLocks noGrp="1"/>
          </p:cNvSpPr>
          <p:nvPr>
            <p:ph type="ctrTitle"/>
          </p:nvPr>
        </p:nvSpPr>
        <p:spPr>
          <a:xfrm>
            <a:off x="801886" y="2474395"/>
            <a:ext cx="9087900" cy="5263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g27bf3925442_0_0"/>
          <p:cNvSpPr txBox="1">
            <a:spLocks noGrp="1"/>
          </p:cNvSpPr>
          <p:nvPr>
            <p:ph type="subTitle" idx="1"/>
          </p:nvPr>
        </p:nvSpPr>
        <p:spPr>
          <a:xfrm>
            <a:off x="1336477" y="7941160"/>
            <a:ext cx="8019000" cy="3650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1169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7bf3925442_0_6"/>
          <p:cNvSpPr txBox="1">
            <a:spLocks noGrp="1"/>
          </p:cNvSpPr>
          <p:nvPr>
            <p:ph type="ctrTitle"/>
          </p:nvPr>
        </p:nvSpPr>
        <p:spPr>
          <a:xfrm>
            <a:off x="801886" y="2474395"/>
            <a:ext cx="9087900" cy="5263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g27bf3925442_0_6"/>
          <p:cNvSpPr txBox="1">
            <a:spLocks noGrp="1"/>
          </p:cNvSpPr>
          <p:nvPr>
            <p:ph type="subTitle" idx="1"/>
          </p:nvPr>
        </p:nvSpPr>
        <p:spPr>
          <a:xfrm>
            <a:off x="1336477" y="7941160"/>
            <a:ext cx="8019000" cy="3650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1169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26dec8ea4de_0_0"/>
          <p:cNvSpPr txBox="1">
            <a:spLocks noGrp="1"/>
          </p:cNvSpPr>
          <p:nvPr>
            <p:ph type="ctrTitle"/>
          </p:nvPr>
        </p:nvSpPr>
        <p:spPr>
          <a:xfrm>
            <a:off x="801886" y="2474395"/>
            <a:ext cx="9087900" cy="5263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g26dec8ea4de_0_0"/>
          <p:cNvSpPr txBox="1">
            <a:spLocks noGrp="1"/>
          </p:cNvSpPr>
          <p:nvPr>
            <p:ph type="subTitle" idx="1"/>
          </p:nvPr>
        </p:nvSpPr>
        <p:spPr>
          <a:xfrm>
            <a:off x="1336477" y="7941160"/>
            <a:ext cx="8019000" cy="3650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1169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"/>
          <p:cNvSpPr txBox="1"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67302" lvl="0" indent="-5940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74"/>
              <a:buNone/>
            </a:pPr>
            <a:endParaRPr/>
          </a:p>
        </p:txBody>
      </p:sp>
      <p:sp>
        <p:nvSpPr>
          <p:cNvPr id="192" name="Google Shape;192;p2"/>
          <p:cNvSpPr txBox="1"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45"/>
              <a:buFont typeface="Calibri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594</Words>
  <Application>Microsoft Office PowerPoint</Application>
  <PresentationFormat>Custom</PresentationFormat>
  <Paragraphs>84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Goodwin</dc:creator>
  <cp:lastModifiedBy>Michelle Henry-Moore</cp:lastModifiedBy>
  <cp:revision>1</cp:revision>
  <dcterms:created xsi:type="dcterms:W3CDTF">2018-02-08T08:28:53Z</dcterms:created>
  <dcterms:modified xsi:type="dcterms:W3CDTF">2023-09-11T20:09:23Z</dcterms:modified>
</cp:coreProperties>
</file>