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5119350" cx="106918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gwoAgepDERbxvNK7amp3t0Z1ax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14563" y="1241425"/>
            <a:ext cx="23685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14563" y="1241425"/>
            <a:ext cx="23685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01886" y="2474395"/>
            <a:ext cx="9088041" cy="52637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16"/>
              <a:buFont typeface="Calibri"/>
              <a:buNone/>
              <a:defRPr sz="701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36477" y="7941160"/>
            <a:ext cx="8018860" cy="365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1pPr>
            <a:lvl2pPr lvl="1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2pPr>
            <a:lvl3pPr lvl="2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sz="2105"/>
            </a:lvl3pPr>
            <a:lvl4pPr lvl="3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4pPr>
            <a:lvl5pPr lvl="4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5pPr>
            <a:lvl6pPr lvl="5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6pPr>
            <a:lvl7pPr lvl="6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7pPr>
            <a:lvl8pPr lvl="7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8pPr>
            <a:lvl9pPr lvl="8" algn="ctr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549361" y="4210527"/>
            <a:ext cx="9593089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397565" y="6058730"/>
            <a:ext cx="12812950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2280102" y="3820131"/>
            <a:ext cx="12812950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16"/>
              <a:buFont typeface="Calibri"/>
              <a:buNone/>
              <a:defRPr sz="701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2339"/>
              <a:buNone/>
              <a:defRPr sz="233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2105"/>
              <a:buNone/>
              <a:defRPr sz="210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 sz="18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b="1" sz="2806"/>
            </a:lvl1pPr>
            <a:lvl2pPr indent="-2286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b="1" sz="2339"/>
            </a:lvl2pPr>
            <a:lvl3pPr indent="-2286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3pPr>
            <a:lvl4pPr indent="-2286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4pPr>
            <a:lvl5pPr indent="-2286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5pPr>
            <a:lvl6pPr indent="-2286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6pPr>
            <a:lvl7pPr indent="-2286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7pPr>
            <a:lvl8pPr indent="-2286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8pPr>
            <a:lvl9pPr indent="-2286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b="1" sz="2806"/>
            </a:lvl1pPr>
            <a:lvl2pPr indent="-2286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b="1" sz="2339"/>
            </a:lvl2pPr>
            <a:lvl3pPr indent="-2286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3pPr>
            <a:lvl4pPr indent="-2286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4pPr>
            <a:lvl5pPr indent="-2286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5pPr>
            <a:lvl6pPr indent="-2286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6pPr>
            <a:lvl7pPr indent="-2286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7pPr>
            <a:lvl8pPr indent="-2286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8pPr>
            <a:lvl9pPr indent="-2286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Calibri"/>
              <a:buNone/>
              <a:defRPr sz="37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6217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1pPr>
            <a:lvl2pPr indent="-436499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3274"/>
              <a:buChar char="•"/>
              <a:defRPr sz="3274"/>
            </a:lvl2pPr>
            <a:lvl3pPr indent="-406781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806"/>
              <a:buChar char="•"/>
              <a:defRPr sz="2806"/>
            </a:lvl3pPr>
            <a:lvl4pPr indent="-377126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4pPr>
            <a:lvl5pPr indent="-377126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5pPr>
            <a:lvl6pPr indent="-377126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6pPr>
            <a:lvl7pPr indent="-377126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7pPr>
            <a:lvl8pPr indent="-377126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8pPr>
            <a:lvl9pPr indent="-377126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Char char="•"/>
              <a:defRPr sz="2339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1pPr>
            <a:lvl2pPr indent="-2286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637"/>
              <a:buNone/>
              <a:defRPr sz="1637"/>
            </a:lvl2pPr>
            <a:lvl3pPr indent="-2286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3pPr>
            <a:lvl4pPr indent="-2286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4pPr>
            <a:lvl5pPr indent="-2286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5pPr>
            <a:lvl6pPr indent="-2286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6pPr>
            <a:lvl7pPr indent="-2286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7pPr>
            <a:lvl8pPr indent="-2286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8pPr>
            <a:lvl9pPr indent="-2286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Calibri"/>
              <a:buNone/>
              <a:defRPr sz="37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1pPr>
            <a:lvl2pPr indent="-228600" lvl="1" marL="914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637"/>
              <a:buNone/>
              <a:defRPr sz="1637"/>
            </a:lvl2pPr>
            <a:lvl3pPr indent="-228600" lvl="2" marL="1371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3pPr>
            <a:lvl4pPr indent="-228600" lvl="3" marL="1828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4pPr>
            <a:lvl5pPr indent="-228600" lvl="4" marL="22860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5pPr>
            <a:lvl6pPr indent="-228600" lvl="5" marL="27432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6pPr>
            <a:lvl7pPr indent="-228600" lvl="6" marL="32004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7pPr>
            <a:lvl8pPr indent="-228600" lvl="7" marL="36576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8pPr>
            <a:lvl9pPr indent="-228600" lvl="8" marL="411480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1169"/>
              <a:buNone/>
              <a:defRPr sz="1169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45"/>
              <a:buFont typeface="Calibri"/>
              <a:buNone/>
              <a:defRPr b="0" i="0" sz="514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6499" lvl="0" marL="457200" marR="0" rtl="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Font typeface="Arial"/>
              <a:buChar char="•"/>
              <a:defRPr b="0" i="0" sz="32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781" lvl="1" marL="9144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b="0" i="0" sz="28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26" lvl="2" marL="13716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b="0" i="0" sz="23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2267" lvl="3" marL="18288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2267" lvl="4" marL="22860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2267" lvl="5" marL="27432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2267" lvl="6" marL="32004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2267" lvl="7" marL="36576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2267" lvl="8" marL="4114800" marR="0" rtl="0" algn="l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735062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541663" y="14013402"/>
            <a:ext cx="3608487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551093" y="14013402"/>
            <a:ext cx="2405658" cy="804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"/>
              <a:buFont typeface="Arial"/>
              <a:buNone/>
              <a:defRPr b="0" i="0" sz="140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jpg"/><Relationship Id="rId22" Type="http://schemas.openxmlformats.org/officeDocument/2006/relationships/image" Target="../media/image19.jpg"/><Relationship Id="rId21" Type="http://schemas.openxmlformats.org/officeDocument/2006/relationships/image" Target="../media/image23.jpg"/><Relationship Id="rId24" Type="http://schemas.openxmlformats.org/officeDocument/2006/relationships/image" Target="../media/image21.jpg"/><Relationship Id="rId23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26" Type="http://schemas.openxmlformats.org/officeDocument/2006/relationships/image" Target="../media/image28.png"/><Relationship Id="rId25" Type="http://schemas.openxmlformats.org/officeDocument/2006/relationships/image" Target="../media/image22.jpg"/><Relationship Id="rId28" Type="http://schemas.openxmlformats.org/officeDocument/2006/relationships/image" Target="../media/image25.jpg"/><Relationship Id="rId27" Type="http://schemas.openxmlformats.org/officeDocument/2006/relationships/image" Target="../media/image24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29" Type="http://schemas.openxmlformats.org/officeDocument/2006/relationships/image" Target="../media/image27.jpg"/><Relationship Id="rId7" Type="http://schemas.openxmlformats.org/officeDocument/2006/relationships/image" Target="../media/image10.png"/><Relationship Id="rId8" Type="http://schemas.openxmlformats.org/officeDocument/2006/relationships/image" Target="../media/image8.png"/><Relationship Id="rId31" Type="http://schemas.openxmlformats.org/officeDocument/2006/relationships/image" Target="../media/image29.jpg"/><Relationship Id="rId30" Type="http://schemas.openxmlformats.org/officeDocument/2006/relationships/image" Target="../media/image26.jpg"/><Relationship Id="rId11" Type="http://schemas.openxmlformats.org/officeDocument/2006/relationships/image" Target="../media/image6.jpg"/><Relationship Id="rId33" Type="http://schemas.openxmlformats.org/officeDocument/2006/relationships/image" Target="../media/image33.jpg"/><Relationship Id="rId10" Type="http://schemas.openxmlformats.org/officeDocument/2006/relationships/image" Target="../media/image9.png"/><Relationship Id="rId32" Type="http://schemas.openxmlformats.org/officeDocument/2006/relationships/image" Target="../media/image30.jpg"/><Relationship Id="rId13" Type="http://schemas.openxmlformats.org/officeDocument/2006/relationships/image" Target="../media/image13.jpg"/><Relationship Id="rId35" Type="http://schemas.openxmlformats.org/officeDocument/2006/relationships/image" Target="../media/image35.jpg"/><Relationship Id="rId12" Type="http://schemas.openxmlformats.org/officeDocument/2006/relationships/image" Target="../media/image7.jpg"/><Relationship Id="rId34" Type="http://schemas.openxmlformats.org/officeDocument/2006/relationships/image" Target="../media/image32.jpg"/><Relationship Id="rId15" Type="http://schemas.openxmlformats.org/officeDocument/2006/relationships/image" Target="../media/image12.jpg"/><Relationship Id="rId37" Type="http://schemas.openxmlformats.org/officeDocument/2006/relationships/image" Target="../media/image34.jpg"/><Relationship Id="rId14" Type="http://schemas.openxmlformats.org/officeDocument/2006/relationships/image" Target="../media/image11.jpg"/><Relationship Id="rId36" Type="http://schemas.openxmlformats.org/officeDocument/2006/relationships/image" Target="../media/image31.jpg"/><Relationship Id="rId17" Type="http://schemas.openxmlformats.org/officeDocument/2006/relationships/image" Target="../media/image15.jpg"/><Relationship Id="rId16" Type="http://schemas.openxmlformats.org/officeDocument/2006/relationships/image" Target="../media/image14.png"/><Relationship Id="rId19" Type="http://schemas.openxmlformats.org/officeDocument/2006/relationships/image" Target="../media/image17.jp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496031" y="79982"/>
            <a:ext cx="7109574" cy="1701900"/>
          </a:xfrm>
          <a:prstGeom prst="rect">
            <a:avLst/>
          </a:prstGeom>
          <a:solidFill>
            <a:srgbClr val="1448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999205" y="5124047"/>
            <a:ext cx="6877800" cy="724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1"/>
              <a:buFont typeface="Arial"/>
              <a:buNone/>
            </a:pPr>
            <a:r>
              <a:t/>
            </a:r>
            <a:endParaRPr b="0" i="0" sz="237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flipH="1" rot="-5400000">
            <a:off x="354127" y="5372725"/>
            <a:ext cx="3301491" cy="2748528"/>
          </a:xfrm>
          <a:prstGeom prst="blockArc">
            <a:avLst>
              <a:gd fmla="val 10742971" name="adj1"/>
              <a:gd fmla="val 1572" name="adj2"/>
              <a:gd fmla="val 27649" name="adj3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1"/>
              <a:buFont typeface="Arial"/>
              <a:buNone/>
            </a:pPr>
            <a:r>
              <a:t/>
            </a:r>
            <a:endParaRPr b="0" i="0" sz="237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957959" y="7623873"/>
            <a:ext cx="7225468" cy="776999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1"/>
              <a:buFont typeface="Arial"/>
              <a:buNone/>
            </a:pPr>
            <a:r>
              <a:t/>
            </a:r>
            <a:endParaRPr b="0" i="0" sz="237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322400" y="12778850"/>
            <a:ext cx="479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SKILLS/CONCEPTS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112780" y="10210377"/>
            <a:ext cx="582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 &amp;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-42355" y="60146"/>
            <a:ext cx="3633900" cy="2508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Careers/Pathways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Performer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Choreographer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Teacher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Movement Therapist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Administrator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Critic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Further/Higher Education Dance Lecturer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Talent Agent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Health Practitioner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Scientist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Youth worker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Pilates/Yoga Instructor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496031" y="2857482"/>
            <a:ext cx="582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OCR GCSE PE/SPORTS STUDIES?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flipH="1" rot="-5400000">
            <a:off x="1441369" y="2550669"/>
            <a:ext cx="1161089" cy="1099718"/>
          </a:xfrm>
          <a:prstGeom prst="triangle">
            <a:avLst>
              <a:gd fmla="val 51679" name="adj"/>
            </a:avLst>
          </a:prstGeom>
          <a:solidFill>
            <a:srgbClr val="134F5C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204423" y="2596313"/>
            <a:ext cx="10439208" cy="12304353"/>
            <a:chOff x="501424" y="2976474"/>
            <a:chExt cx="9630265" cy="11833384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513453" y="2976474"/>
              <a:ext cx="1541100" cy="1200000"/>
            </a:xfrm>
            <a:prstGeom prst="rect">
              <a:avLst/>
            </a:prstGeom>
            <a:solidFill>
              <a:srgbClr val="1448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Level 3 BTEC Dance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-College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-University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flipH="1" rot="5400000">
              <a:off x="7112974" y="8111884"/>
              <a:ext cx="3132300" cy="2557500"/>
            </a:xfrm>
            <a:prstGeom prst="blockArc">
              <a:avLst>
                <a:gd fmla="val 10800000" name="adj1"/>
                <a:gd fmla="val 1572" name="adj2"/>
                <a:gd fmla="val 27649" name="adj3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918711" y="12645280"/>
              <a:ext cx="7249800" cy="7284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949922" y="10212090"/>
              <a:ext cx="6797400" cy="7374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950250" y="12515677"/>
              <a:ext cx="1143900" cy="1208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9056815" y="12614651"/>
              <a:ext cx="925200" cy="99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9081127" y="12768569"/>
              <a:ext cx="9252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80"/>
                <a:buFont typeface="Arial"/>
                <a:buNone/>
              </a:pPr>
              <a:r>
                <a:rPr b="1" i="0" lang="en-GB" sz="528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068971" y="12689824"/>
              <a:ext cx="925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0"/>
                <a:buFont typeface="Arial"/>
                <a:buNone/>
              </a:pPr>
              <a:r>
                <a:rPr b="1" i="0" lang="en-GB" sz="132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Google Shape;107;p1"/>
            <p:cNvCxnSpPr/>
            <p:nvPr/>
          </p:nvCxnSpPr>
          <p:spPr>
            <a:xfrm flipH="1" rot="10800000">
              <a:off x="780023" y="11754794"/>
              <a:ext cx="468900" cy="137700"/>
            </a:xfrm>
            <a:prstGeom prst="straightConnector1">
              <a:avLst/>
            </a:prstGeom>
            <a:noFill/>
            <a:ln cap="flat" cmpd="sng" w="19050">
              <a:solidFill>
                <a:srgbClr val="00B0F0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108" name="Google Shape;108;p1"/>
            <p:cNvSpPr/>
            <p:nvPr/>
          </p:nvSpPr>
          <p:spPr>
            <a:xfrm flipH="1" rot="-5400000">
              <a:off x="432113" y="10514870"/>
              <a:ext cx="3174900" cy="2555400"/>
            </a:xfrm>
            <a:prstGeom prst="blockArc">
              <a:avLst>
                <a:gd fmla="val 10799999" name="adj1"/>
                <a:gd fmla="val 1572" name="adj2"/>
                <a:gd fmla="val 27649" name="adj3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1"/>
            <p:cNvGrpSpPr/>
            <p:nvPr/>
          </p:nvGrpSpPr>
          <p:grpSpPr>
            <a:xfrm>
              <a:off x="501424" y="11433664"/>
              <a:ext cx="1182060" cy="1214290"/>
              <a:chOff x="841083" y="12231137"/>
              <a:chExt cx="1074600" cy="1104000"/>
            </a:xfrm>
          </p:grpSpPr>
          <p:sp>
            <p:nvSpPr>
              <p:cNvPr id="110" name="Google Shape;110;p1"/>
              <p:cNvSpPr/>
              <p:nvPr/>
            </p:nvSpPr>
            <p:spPr>
              <a:xfrm>
                <a:off x="841083" y="12231137"/>
                <a:ext cx="1074600" cy="110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960664" y="12331528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 txBox="1"/>
              <p:nvPr/>
            </p:nvSpPr>
            <p:spPr>
              <a:xfrm>
                <a:off x="916520" y="12465778"/>
                <a:ext cx="924000" cy="79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280"/>
                  <a:buFont typeface="Arial"/>
                  <a:buNone/>
                </a:pPr>
                <a:r>
                  <a:rPr b="1" i="0" lang="en-GB" sz="528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 txBox="1"/>
              <p:nvPr/>
            </p:nvSpPr>
            <p:spPr>
              <a:xfrm>
                <a:off x="957848" y="12428354"/>
                <a:ext cx="841200" cy="25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20"/>
                  <a:buFont typeface="Arial"/>
                  <a:buNone/>
                </a:pPr>
                <a:r>
                  <a:rPr b="1" i="0" lang="en-GB" sz="132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YEAR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1"/>
            <p:cNvGrpSpPr/>
            <p:nvPr/>
          </p:nvGrpSpPr>
          <p:grpSpPr>
            <a:xfrm>
              <a:off x="8934229" y="8829980"/>
              <a:ext cx="1170840" cy="1199880"/>
              <a:chOff x="4741173" y="12032462"/>
              <a:chExt cx="1064400" cy="1090800"/>
            </a:xfrm>
          </p:grpSpPr>
          <p:sp>
            <p:nvSpPr>
              <p:cNvPr id="115" name="Google Shape;115;p1"/>
              <p:cNvSpPr/>
              <p:nvPr/>
            </p:nvSpPr>
            <p:spPr>
              <a:xfrm>
                <a:off x="4741173" y="12032462"/>
                <a:ext cx="1064400" cy="1090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4852772" y="12121818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 txBox="1"/>
              <p:nvPr/>
            </p:nvSpPr>
            <p:spPr>
              <a:xfrm>
                <a:off x="4886742" y="12231388"/>
                <a:ext cx="841200" cy="79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280"/>
                  <a:buFont typeface="Arial"/>
                  <a:buNone/>
                </a:pPr>
                <a:r>
                  <a:rPr b="1" i="0" lang="en-GB" sz="528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 txBox="1"/>
              <p:nvPr/>
            </p:nvSpPr>
            <p:spPr>
              <a:xfrm>
                <a:off x="4845623" y="12193608"/>
                <a:ext cx="841200" cy="25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20"/>
                  <a:buFont typeface="Arial"/>
                  <a:buNone/>
                </a:pPr>
                <a:r>
                  <a:rPr b="1" i="0" lang="en-GB" sz="132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YEAR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1"/>
            <p:cNvSpPr/>
            <p:nvPr/>
          </p:nvSpPr>
          <p:spPr>
            <a:xfrm rot="5400000">
              <a:off x="6944933" y="3447966"/>
              <a:ext cx="2944200" cy="2383500"/>
            </a:xfrm>
            <a:prstGeom prst="blockArc">
              <a:avLst>
                <a:gd fmla="val 10799991" name="adj1"/>
                <a:gd fmla="val 49712" name="adj2"/>
                <a:gd fmla="val 29354" name="adj3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20;p1"/>
            <p:cNvGrpSpPr/>
            <p:nvPr/>
          </p:nvGrpSpPr>
          <p:grpSpPr>
            <a:xfrm>
              <a:off x="522788" y="6305779"/>
              <a:ext cx="1188660" cy="1268190"/>
              <a:chOff x="-2294802" y="12513264"/>
              <a:chExt cx="1080600" cy="1152900"/>
            </a:xfrm>
          </p:grpSpPr>
          <p:sp>
            <p:nvSpPr>
              <p:cNvPr id="121" name="Google Shape;121;p1"/>
              <p:cNvSpPr/>
              <p:nvPr/>
            </p:nvSpPr>
            <p:spPr>
              <a:xfrm>
                <a:off x="-2294802" y="12513264"/>
                <a:ext cx="1080600" cy="11529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-2174862" y="12629425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"/>
              <p:cNvSpPr txBox="1"/>
              <p:nvPr/>
            </p:nvSpPr>
            <p:spPr>
              <a:xfrm>
                <a:off x="-2217807" y="12704888"/>
                <a:ext cx="841200" cy="79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280"/>
                  <a:buFont typeface="Arial"/>
                  <a:buNone/>
                </a:pPr>
                <a:r>
                  <a:rPr b="1" i="0" lang="en-GB" sz="528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 txBox="1"/>
              <p:nvPr/>
            </p:nvSpPr>
            <p:spPr>
              <a:xfrm>
                <a:off x="-2194781" y="12682809"/>
                <a:ext cx="841200" cy="25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20"/>
                  <a:buFont typeface="Arial"/>
                  <a:buNone/>
                </a:pPr>
                <a:r>
                  <a:rPr b="1" i="0" lang="en-GB" sz="132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YEAR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1"/>
            <p:cNvSpPr/>
            <p:nvPr/>
          </p:nvSpPr>
          <p:spPr>
            <a:xfrm>
              <a:off x="2638278" y="3145536"/>
              <a:ext cx="5810700" cy="7284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71"/>
                <a:buFont typeface="Arial"/>
                <a:buNone/>
              </a:pPr>
              <a:r>
                <a:t/>
              </a:r>
              <a:endParaRPr b="0" i="0" sz="237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26;p1"/>
            <p:cNvGrpSpPr/>
            <p:nvPr/>
          </p:nvGrpSpPr>
          <p:grpSpPr>
            <a:xfrm>
              <a:off x="8592644" y="4343251"/>
              <a:ext cx="1336500" cy="1435500"/>
              <a:chOff x="1447543" y="12992144"/>
              <a:chExt cx="1215000" cy="1305000"/>
            </a:xfrm>
          </p:grpSpPr>
          <p:sp>
            <p:nvSpPr>
              <p:cNvPr id="127" name="Google Shape;127;p1"/>
              <p:cNvSpPr/>
              <p:nvPr/>
            </p:nvSpPr>
            <p:spPr>
              <a:xfrm>
                <a:off x="1447543" y="12992144"/>
                <a:ext cx="1215000" cy="1305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1625446" y="13203106"/>
                <a:ext cx="841200" cy="894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71"/>
                  <a:buFont typeface="Arial"/>
                  <a:buNone/>
                </a:pPr>
                <a:r>
                  <a:t/>
                </a:r>
                <a:endParaRPr b="0" i="0" sz="2371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 txBox="1"/>
              <p:nvPr/>
            </p:nvSpPr>
            <p:spPr>
              <a:xfrm>
                <a:off x="1646397" y="13296859"/>
                <a:ext cx="841200" cy="79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280"/>
                  <a:buFont typeface="Arial"/>
                  <a:buNone/>
                </a:pPr>
                <a:r>
                  <a:rPr b="1" i="0" lang="en-GB" sz="528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 txBox="1"/>
              <p:nvPr/>
            </p:nvSpPr>
            <p:spPr>
              <a:xfrm>
                <a:off x="1625446" y="13258145"/>
                <a:ext cx="841200" cy="25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20"/>
                  <a:buFont typeface="Arial"/>
                  <a:buNone/>
                </a:pPr>
                <a:r>
                  <a:rPr b="1" i="0" lang="en-GB" sz="132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YEAR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1"/>
            <p:cNvSpPr txBox="1"/>
            <p:nvPr/>
          </p:nvSpPr>
          <p:spPr>
            <a:xfrm>
              <a:off x="8592644" y="13788711"/>
              <a:ext cx="1539045" cy="102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KS2 link: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Build on fundamental movement and communication skills learnt from primary school.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"/>
          <p:cNvSpPr/>
          <p:nvPr/>
        </p:nvSpPr>
        <p:spPr>
          <a:xfrm rot="-5400000">
            <a:off x="1562636" y="2536813"/>
            <a:ext cx="508800" cy="35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6894673" y="12889908"/>
            <a:ext cx="1688328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7.1 What is Dance?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3726936" y="12809638"/>
            <a:ext cx="213142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7.2 Does history and culture influence dance?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1177650" y="12802075"/>
            <a:ext cx="198697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7.3 Can dance influence our emotions?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ulton School - TLET" id="136" name="Google Shape;136;p1"/>
          <p:cNvPicPr preferRelativeResize="0"/>
          <p:nvPr/>
        </p:nvPicPr>
        <p:blipFill rotWithShape="1">
          <a:blip r:embed="rId3">
            <a:alphaModFix/>
          </a:blip>
          <a:srcRect b="32227" l="11380" r="17219" t="0"/>
          <a:stretch/>
        </p:blipFill>
        <p:spPr>
          <a:xfrm>
            <a:off x="9519160" y="420912"/>
            <a:ext cx="953948" cy="94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1937510" y="10235637"/>
            <a:ext cx="224935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8.1 Has street dance forgotten its roots?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4763409" y="10162300"/>
            <a:ext cx="224935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8.2 Are some performance skills more important than others for a dancer?</a:t>
            </a: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7615894" y="10242110"/>
            <a:ext cx="220834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8.3 Can choreography act as a time machine?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3726936" y="212669"/>
            <a:ext cx="6754800" cy="1358700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1" i="0" lang="en-GB" sz="1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1" i="0" lang="en-GB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</a:t>
            </a: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Dance Learning</a:t>
            </a:r>
            <a:r>
              <a:rPr b="1" i="0" lang="en-GB" sz="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Journey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6773155" y="7934607"/>
            <a:ext cx="274502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9.1 Can dance send a message?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3969858" y="7878337"/>
            <a:ext cx="258275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9.2 Is dancing just about dance?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3796044" y="722969"/>
            <a:ext cx="41556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Choreography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Appreciation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Rehearsal Etiquette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1146619" y="7849568"/>
            <a:ext cx="258275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9.3 Are you trapped by the brief?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9597080" y="2063153"/>
            <a:ext cx="1015385" cy="1471881"/>
          </a:xfrm>
          <a:custGeom>
            <a:rect b="b" l="l" r="r" t="t"/>
            <a:pathLst>
              <a:path extrusionOk="0" h="5238750" w="3838575">
                <a:moveTo>
                  <a:pt x="0" y="0"/>
                </a:moveTo>
                <a:lnTo>
                  <a:pt x="3838575" y="0"/>
                </a:lnTo>
                <a:lnTo>
                  <a:pt x="3838575" y="5238750"/>
                </a:lnTo>
                <a:lnTo>
                  <a:pt x="0" y="523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" l="0" r="0" t="-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461494" y="3884388"/>
            <a:ext cx="1086756" cy="1172882"/>
          </a:xfrm>
          <a:custGeom>
            <a:rect b="b" l="l" r="r" t="t"/>
            <a:pathLst>
              <a:path extrusionOk="0" h="3833920" w="3589944">
                <a:moveTo>
                  <a:pt x="0" y="0"/>
                </a:moveTo>
                <a:lnTo>
                  <a:pt x="3589944" y="0"/>
                </a:lnTo>
                <a:lnTo>
                  <a:pt x="3589944" y="3833920"/>
                </a:lnTo>
                <a:lnTo>
                  <a:pt x="0" y="3833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" l="0" r="0" t="-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9408251" y="6032798"/>
            <a:ext cx="1015386" cy="1278943"/>
          </a:xfrm>
          <a:custGeom>
            <a:rect b="b" l="l" r="r" t="t"/>
            <a:pathLst>
              <a:path extrusionOk="0" h="4619241" w="3250266">
                <a:moveTo>
                  <a:pt x="0" y="0"/>
                </a:moveTo>
                <a:lnTo>
                  <a:pt x="3250266" y="0"/>
                </a:lnTo>
                <a:lnTo>
                  <a:pt x="3250266" y="4619242"/>
                </a:lnTo>
                <a:lnTo>
                  <a:pt x="0" y="461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75" r="-7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4936935" y="6003779"/>
            <a:ext cx="916251" cy="1507077"/>
          </a:xfrm>
          <a:custGeom>
            <a:rect b="b" l="l" r="r" t="t"/>
            <a:pathLst>
              <a:path extrusionOk="0" h="4430332" w="2980405">
                <a:moveTo>
                  <a:pt x="0" y="0"/>
                </a:moveTo>
                <a:lnTo>
                  <a:pt x="2980405" y="0"/>
                </a:lnTo>
                <a:lnTo>
                  <a:pt x="2980405" y="4430332"/>
                </a:lnTo>
                <a:lnTo>
                  <a:pt x="0" y="4430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6" l="0" r="0" t="-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6302875" y="13462569"/>
            <a:ext cx="2847181" cy="12772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 ASDR: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Actions,  Space,  Dynamics,  Relationships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3319838" y="13462569"/>
            <a:ext cx="2847181" cy="13926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 styles from around the world: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African,   Bhangra,   The Haka,   Capoeira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465058" y="13462569"/>
            <a:ext cx="2721140" cy="12234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 musicals such 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1566837" y="11019662"/>
            <a:ext cx="2880070" cy="1446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Hip-Hop,   Breaking,   Voguing,    Waacking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Whilst developing knowledge on the history and culture of each style.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4592084" y="10967268"/>
            <a:ext cx="2782046" cy="16158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Jazz dance         Contemporary dance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focus on physical, technical, and expressive skills. 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7448395" y="11096423"/>
            <a:ext cx="2942801" cy="13849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work based on the: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Past,                         present,                   future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6495563" y="8504636"/>
            <a:ext cx="2820708" cy="15465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Exploration of “Black Lives Matter” Diversity.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Choreographing and learning repertoire.</a:t>
            </a:r>
            <a:endParaRPr/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8">
            <a:alphaModFix/>
          </a:blip>
          <a:srcRect b="22480" l="13615" r="14183" t="0"/>
          <a:stretch/>
        </p:blipFill>
        <p:spPr>
          <a:xfrm>
            <a:off x="6345888" y="14128024"/>
            <a:ext cx="548785" cy="59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doing exercise with her arms up&#10;&#10;Description automatically generated" id="157" name="Google Shape;157;p1"/>
          <p:cNvPicPr preferRelativeResize="0"/>
          <p:nvPr/>
        </p:nvPicPr>
        <p:blipFill rotWithShape="1">
          <a:blip r:embed="rId9">
            <a:alphaModFix/>
          </a:blip>
          <a:srcRect b="0" l="16459" r="13340" t="0"/>
          <a:stretch/>
        </p:blipFill>
        <p:spPr>
          <a:xfrm>
            <a:off x="6938339" y="14172345"/>
            <a:ext cx="595973" cy="45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lightning bolt with lightenings&#10;&#10;Description automatically generated" id="158" name="Google Shape;15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70168" y="14140918"/>
            <a:ext cx="491358" cy="491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tion &amp; Reaction | Dance, Play &amp; Fight | Etherscan" id="159" name="Google Shape;159;p1"/>
          <p:cNvPicPr preferRelativeResize="0"/>
          <p:nvPr/>
        </p:nvPicPr>
        <p:blipFill rotWithShape="1">
          <a:blip r:embed="rId11">
            <a:alphaModFix/>
          </a:blip>
          <a:srcRect b="5542" l="16375" r="19775" t="24386"/>
          <a:stretch/>
        </p:blipFill>
        <p:spPr>
          <a:xfrm>
            <a:off x="8312717" y="14147434"/>
            <a:ext cx="651769" cy="47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ng Punjabi Couple Doing Bhangra Dance On White Background. 23320498  Vector Art at Vecteezy" id="160" name="Google Shape;16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01859" y="14086196"/>
            <a:ext cx="721302" cy="72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rican Dance Images - Free Download on Freepik" id="161" name="Google Shape;161;p1"/>
          <p:cNvPicPr preferRelativeResize="0"/>
          <p:nvPr/>
        </p:nvPicPr>
        <p:blipFill rotWithShape="1">
          <a:blip r:embed="rId13">
            <a:alphaModFix/>
          </a:blip>
          <a:srcRect b="0" l="58490" r="713" t="0"/>
          <a:stretch/>
        </p:blipFill>
        <p:spPr>
          <a:xfrm>
            <a:off x="3399093" y="14080009"/>
            <a:ext cx="480933" cy="69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ional treasure': New Zealand Māori haka protected in trade deal with UK  | New Zealand | The Guardian" id="162" name="Google Shape;162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60586" y="14155066"/>
            <a:ext cx="721302" cy="54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/>
          <p:nvPr/>
        </p:nvSpPr>
        <p:spPr>
          <a:xfrm>
            <a:off x="3397069" y="14020713"/>
            <a:ext cx="53835" cy="1580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tact Sport .Capoeira stock photo. Image of combat - 16864428" id="164" name="Google Shape;164;p1"/>
          <p:cNvPicPr preferRelativeResize="0"/>
          <p:nvPr/>
        </p:nvPicPr>
        <p:blipFill rotWithShape="1">
          <a:blip r:embed="rId15">
            <a:alphaModFix/>
          </a:blip>
          <a:srcRect b="20606" l="8187" r="9272" t="-85"/>
          <a:stretch/>
        </p:blipFill>
        <p:spPr>
          <a:xfrm>
            <a:off x="5506939" y="14197530"/>
            <a:ext cx="549941" cy="4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16">
            <a:alphaModFix/>
          </a:blip>
          <a:srcRect b="9551" l="15776" r="12100" t="14763"/>
          <a:stretch/>
        </p:blipFill>
        <p:spPr>
          <a:xfrm>
            <a:off x="516388" y="13804761"/>
            <a:ext cx="593922" cy="747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of Rock (musical) - Wikipedia" id="166" name="Google Shape;166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77650" y="13818005"/>
            <a:ext cx="560939" cy="747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addin (2011 musical) - Wikipedia" id="167" name="Google Shape;167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16305" y="13761368"/>
            <a:ext cx="629311" cy="813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rek The Musical - UK Tour" id="168" name="Google Shape;168;p1"/>
          <p:cNvPicPr preferRelativeResize="0"/>
          <p:nvPr/>
        </p:nvPicPr>
        <p:blipFill rotWithShape="1">
          <a:blip r:embed="rId19">
            <a:alphaModFix/>
          </a:blip>
          <a:srcRect b="0" l="29113" r="29489" t="0"/>
          <a:stretch/>
        </p:blipFill>
        <p:spPr>
          <a:xfrm>
            <a:off x="2543420" y="13780603"/>
            <a:ext cx="586053" cy="796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p Hop Dancer 3 SVG Vector Cutting File / Clip Art Available - Etsy UK" id="169" name="Google Shape;169;p1"/>
          <p:cNvPicPr preferRelativeResize="0"/>
          <p:nvPr/>
        </p:nvPicPr>
        <p:blipFill rotWithShape="1">
          <a:blip r:embed="rId20">
            <a:alphaModFix/>
          </a:blip>
          <a:srcRect b="17866" l="16635" r="16277" t="16903"/>
          <a:stretch/>
        </p:blipFill>
        <p:spPr>
          <a:xfrm>
            <a:off x="1786007" y="11455081"/>
            <a:ext cx="343904" cy="537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male breakdance performer, street dancing, hip-hop dancer vector  silhouette 13080506 Vector Art at Vecteezy" id="170" name="Google Shape;170;p1"/>
          <p:cNvPicPr preferRelativeResize="0"/>
          <p:nvPr/>
        </p:nvPicPr>
        <p:blipFill rotWithShape="1">
          <a:blip r:embed="rId21">
            <a:alphaModFix/>
          </a:blip>
          <a:srcRect b="6013" l="20864" r="20895" t="13352"/>
          <a:stretch/>
        </p:blipFill>
        <p:spPr>
          <a:xfrm>
            <a:off x="2347314" y="11455081"/>
            <a:ext cx="388493" cy="537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art of voguing - Imperial Society of Teachers of Dancing" id="171" name="Google Shape;171;p1"/>
          <p:cNvPicPr preferRelativeResize="0"/>
          <p:nvPr/>
        </p:nvPicPr>
        <p:blipFill rotWithShape="1">
          <a:blip r:embed="rId22">
            <a:alphaModFix/>
          </a:blip>
          <a:srcRect b="6104" l="4579" r="15444" t="4191"/>
          <a:stretch/>
        </p:blipFill>
        <p:spPr>
          <a:xfrm>
            <a:off x="3104527" y="11450103"/>
            <a:ext cx="343904" cy="557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cess Lockerooo and Rich James are leading the Waacking revival" id="172" name="Google Shape;172;p1"/>
          <p:cNvPicPr preferRelativeResize="0"/>
          <p:nvPr/>
        </p:nvPicPr>
        <p:blipFill rotWithShape="1">
          <a:blip r:embed="rId23">
            <a:alphaModFix/>
          </a:blip>
          <a:srcRect b="12251" l="19255" r="9936" t="20394"/>
          <a:stretch/>
        </p:blipFill>
        <p:spPr>
          <a:xfrm>
            <a:off x="3796044" y="11445319"/>
            <a:ext cx="432434" cy="557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ef History of Jazz Dance - Gotta Dance" id="173" name="Google Shape;173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57841" y="11410156"/>
            <a:ext cx="829333" cy="66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udio in covent garden: Alvin Ailey's Revelations" id="174" name="Google Shape;174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001479" y="11390099"/>
            <a:ext cx="995789" cy="746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thsonian Channel Crafts Augmented Reality Game for Apollo Moon Landing  Fans | Space" id="175" name="Google Shape;175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534312" y="11721243"/>
            <a:ext cx="772705" cy="621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spaper Drawing Stock Illustration - Download Image Now - Newspaper, The  Media, Sketch - iStock" id="176" name="Google Shape;176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512300" y="11781209"/>
            <a:ext cx="933912" cy="514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Future First | Psychology Today United Kingdom" id="177" name="Google Shape;177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513852" y="11809239"/>
            <a:ext cx="830950" cy="43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 10,000 Complaints on BLM Act on 'Britain's Got Talent' - Variety" id="178" name="Google Shape;178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79384" y="8823769"/>
            <a:ext cx="1598482" cy="89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"/>
          <p:cNvSpPr txBox="1"/>
          <p:nvPr/>
        </p:nvSpPr>
        <p:spPr>
          <a:xfrm>
            <a:off x="3704525" y="8499872"/>
            <a:ext cx="2701635" cy="15696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the industry roles and processes  that go into creating a dance music video.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1033562" y="8476351"/>
            <a:ext cx="2568918" cy="15465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collaboratively to respond to a brief.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this be done effectively and creatively?</a:t>
            </a:r>
            <a:endParaRPr/>
          </a:p>
        </p:txBody>
      </p:sp>
      <p:pic>
        <p:nvPicPr>
          <p:cNvPr descr="We learn more when we work together instead of competing against each other" id="181" name="Google Shape;181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16305" y="8867105"/>
            <a:ext cx="1005712" cy="67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/>
          <p:nvPr/>
        </p:nvSpPr>
        <p:spPr>
          <a:xfrm>
            <a:off x="5724262" y="5265853"/>
            <a:ext cx="258275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 1- Exploring the Performing Arts.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5853186" y="2882725"/>
            <a:ext cx="29976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 2- Developing Skills and Techniques in the Performing Arts. 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2278602" y="5265853"/>
            <a:ext cx="258275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Exploration/ preparatory work for the course.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2489559" y="2948178"/>
            <a:ext cx="3049601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 3- Responding to a Brief.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1888015" y="5981623"/>
            <a:ext cx="2981579" cy="15465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Dance technique classes, choreography sessions, watching and analysing professional work.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5988466" y="5910803"/>
            <a:ext cx="3115597" cy="16158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Examining the work of performing arts professionals and the processes used to create performance.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2650814" y="3651442"/>
            <a:ext cx="3135886" cy="14003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as part of a group to choreograph a workshop performance in response to a brief.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5853186" y="3632330"/>
            <a:ext cx="2860591" cy="14003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performance skills through the reproduction of professional repertoire.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ssential Equipment for Music Video Production - 42West" id="190" name="Google Shape;190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556169" y="9048991"/>
            <a:ext cx="1410131" cy="793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hind the scenes of Matthew Bourne's Romeo and Juliet: 'I need to pull  dancers to a place of darkness'" id="191" name="Google Shape;191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546264" y="6463767"/>
            <a:ext cx="1436885" cy="957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ton Technique with Noa Genazzano - Danceworks London" id="192" name="Google Shape;192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74857" y="6587614"/>
            <a:ext cx="556196" cy="834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otionGift A6 notebook with pen - black : Amazon.co.uk: Stationery &amp;  Office Supplies" id="193" name="Google Shape;193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786606" y="6638543"/>
            <a:ext cx="943956" cy="83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on Matthew Bourne" id="194" name="Google Shape;194;p1"/>
          <p:cNvPicPr preferRelativeResize="0"/>
          <p:nvPr/>
        </p:nvPicPr>
        <p:blipFill rotWithShape="1">
          <a:blip r:embed="rId35">
            <a:alphaModFix/>
          </a:blip>
          <a:srcRect b="0" l="21501" r="12357" t="0"/>
          <a:stretch/>
        </p:blipFill>
        <p:spPr>
          <a:xfrm>
            <a:off x="3938220" y="6621987"/>
            <a:ext cx="825691" cy="832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vin Ailey + Revelations" id="195" name="Google Shape;195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475131" y="4048942"/>
            <a:ext cx="1608188" cy="90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Dance (Scottish Youth Dance) - Project Y Evolution" id="196" name="Google Shape;196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415103" y="4057650"/>
            <a:ext cx="1679065" cy="94562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 txBox="1"/>
          <p:nvPr/>
        </p:nvSpPr>
        <p:spPr>
          <a:xfrm>
            <a:off x="67900" y="5133908"/>
            <a:ext cx="1670700" cy="7770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</a:t>
            </a:r>
            <a:r>
              <a:rPr b="1" lang="en-GB">
                <a:solidFill>
                  <a:schemeClr val="lt1"/>
                </a:solidFill>
              </a:rPr>
              <a:t>2</a:t>
            </a: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BTEC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Dance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1703561" y="5260588"/>
            <a:ext cx="508800" cy="35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Frankie Connolly</dc:creator>
</cp:coreProperties>
</file>