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1813" cy="1511935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1gReRmzyDD3AKuenmHcxZm6u3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Year 9 sports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1pPr>
            <a:lvl2pPr lvl="1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2pPr>
            <a:lvl3pPr lvl="2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/>
            </a:lvl3pPr>
            <a:lvl4pPr lvl="3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4pPr>
            <a:lvl5pPr lvl="4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5pPr>
            <a:lvl6pPr lvl="5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6pPr>
            <a:lvl7pPr lvl="6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7pPr>
            <a:lvl8pPr lvl="7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8pPr>
            <a:lvl9pPr lvl="8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549361" y="4210527"/>
            <a:ext cx="9593089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2397565" y="6058730"/>
            <a:ext cx="12812950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-2280102" y="3820131"/>
            <a:ext cx="12812950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339"/>
              <a:buNone/>
              <a:defRPr sz="233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105"/>
              <a:buNone/>
              <a:defRPr sz="210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66217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1pPr>
            <a:lvl2pPr marL="914400" lvl="1" indent="-436499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3274"/>
              <a:buChar char="•"/>
              <a:defRPr sz="3274"/>
            </a:lvl2pPr>
            <a:lvl3pPr marL="1371600" lvl="2" indent="-406781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Char char="•"/>
              <a:defRPr sz="2806"/>
            </a:lvl3pPr>
            <a:lvl4pPr marL="1828800" lvl="3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4pPr>
            <a:lvl5pPr marL="2286000" lvl="4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5pPr>
            <a:lvl6pPr marL="2743200" lvl="5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6pPr>
            <a:lvl7pPr marL="3200400" lvl="6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7pPr>
            <a:lvl8pPr marL="3657600" lvl="7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8pPr>
            <a:lvl9pPr marL="4114800" lvl="8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45"/>
              <a:buFont typeface="Calibri"/>
              <a:buNone/>
              <a:defRPr sz="51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6499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Font typeface="Arial"/>
              <a:buChar char="•"/>
              <a:defRPr sz="32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781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7126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Font typeface="Arial"/>
              <a:buChar char="•"/>
              <a:defRPr sz="23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3496031" y="79982"/>
            <a:ext cx="7109574" cy="1701900"/>
          </a:xfrm>
          <a:prstGeom prst="rect">
            <a:avLst/>
          </a:prstGeom>
          <a:solidFill>
            <a:srgbClr val="14485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999205" y="5124047"/>
            <a:ext cx="6877800" cy="7242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 flipH="1">
            <a:off x="354127" y="5372725"/>
            <a:ext cx="3301491" cy="2748528"/>
          </a:xfrm>
          <a:prstGeom prst="blockArc">
            <a:avLst>
              <a:gd name="adj1" fmla="val 10742971"/>
              <a:gd name="adj2" fmla="val 1572"/>
              <a:gd name="adj3" fmla="val 27649"/>
            </a:avLst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957959" y="7623873"/>
            <a:ext cx="7225468" cy="776999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322400" y="12778850"/>
            <a:ext cx="4792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CORE SKILLS/CONCEPTS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112780" y="10210377"/>
            <a:ext cx="582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COACHING &amp; LEADERSHIP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-42071" y="133239"/>
            <a:ext cx="3633817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Careers/Pathways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Physiotherapist,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coach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development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 teacher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Lawyer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Leisure/Gym manager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Journalist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Photographer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marketing/PR/Social media 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496031" y="2857482"/>
            <a:ext cx="58245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GB" sz="2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OCR GCSE PE/SPORTS STUDIES?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877972" y="11768337"/>
            <a:ext cx="351528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Gymnastics: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Are components of fitness important to an elite sports performer?</a:t>
            </a:r>
            <a:endParaRPr sz="1100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970627" y="10868968"/>
            <a:ext cx="313352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GB" b="1" u="sng" dirty="0"/>
              <a:t>tage 1 </a:t>
            </a: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Netball</a:t>
            </a:r>
            <a:r>
              <a:rPr lang="en-GB" b="1" u="sng" dirty="0"/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makes an effective sports performer?</a:t>
            </a:r>
            <a:endParaRPr lang="en-GB" sz="1300"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3587288" y="13521209"/>
            <a:ext cx="623424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– Badminton: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 we outwit opponents in racket sports?</a:t>
            </a:r>
            <a:endParaRPr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420195" y="9379721"/>
            <a:ext cx="392674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Problem solving</a:t>
            </a:r>
            <a:r>
              <a:rPr lang="en-GB" b="1" u="sng" dirty="0"/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the LORIC principles help us work effectively to solve problems?</a:t>
            </a:r>
            <a:endParaRPr sz="1100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 rot="-5400000" flipH="1">
            <a:off x="1441369" y="2550669"/>
            <a:ext cx="1161089" cy="1099718"/>
          </a:xfrm>
          <a:prstGeom prst="triangle">
            <a:avLst>
              <a:gd name="adj" fmla="val 51679"/>
            </a:avLst>
          </a:prstGeom>
          <a:solidFill>
            <a:srgbClr val="134F5C"/>
          </a:solidFill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"/>
          <p:cNvCxnSpPr/>
          <p:nvPr/>
        </p:nvCxnSpPr>
        <p:spPr>
          <a:xfrm>
            <a:off x="5612615" y="7413268"/>
            <a:ext cx="0" cy="540685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07" name="Google Shape;107;p1" descr="See the sourc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528" y="9698594"/>
            <a:ext cx="765456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6751967" y="10891005"/>
            <a:ext cx="398758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S1 - Athletics:</a:t>
            </a:r>
            <a:endParaRPr lang="en-GB" b="1" u="sng"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does the structure of the body help us perform the movements required in sport?</a:t>
            </a:r>
            <a:endParaRPr dirty="0"/>
          </a:p>
        </p:txBody>
      </p:sp>
      <p:sp>
        <p:nvSpPr>
          <p:cNvPr id="109" name="Google Shape;109;p1"/>
          <p:cNvSpPr txBox="1"/>
          <p:nvPr/>
        </p:nvSpPr>
        <p:spPr>
          <a:xfrm>
            <a:off x="5427480" y="9183567"/>
            <a:ext cx="392914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GB" b="1" u="sng" dirty="0"/>
              <a:t>tage </a:t>
            </a: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Rounders</a:t>
            </a:r>
            <a:r>
              <a:rPr lang="en-GB" b="1" u="sng" dirty="0"/>
              <a:t>: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can we use feedback to improve sports performance?</a:t>
            </a:r>
            <a:endParaRPr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420195" y="6185033"/>
            <a:ext cx="250860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– Cricket</a:t>
            </a:r>
            <a:r>
              <a:rPr lang="en-GB" b="1" u="sng" dirty="0"/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are the most important roles and responsibilities of an official?</a:t>
            </a:r>
            <a:endParaRPr dirty="0"/>
          </a:p>
        </p:txBody>
      </p:sp>
      <p:sp>
        <p:nvSpPr>
          <p:cNvPr id="117" name="Google Shape;117;p1"/>
          <p:cNvSpPr txBox="1"/>
          <p:nvPr/>
        </p:nvSpPr>
        <p:spPr>
          <a:xfrm>
            <a:off x="4608773" y="6706925"/>
            <a:ext cx="281555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Handball: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dirty="0"/>
              <a:t>BQ </a:t>
            </a:r>
            <a:r>
              <a:rPr lang="en-GB" dirty="0"/>
              <a:t>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Why are rules and regulations important in sport?</a:t>
            </a:r>
            <a:endParaRPr dirty="0"/>
          </a:p>
        </p:txBody>
      </p:sp>
      <p:sp>
        <p:nvSpPr>
          <p:cNvPr id="119" name="Google Shape;119;p1"/>
          <p:cNvSpPr txBox="1"/>
          <p:nvPr/>
        </p:nvSpPr>
        <p:spPr>
          <a:xfrm>
            <a:off x="7905109" y="1961746"/>
            <a:ext cx="280878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Rugby: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– </a:t>
            </a:r>
            <a:r>
              <a:rPr lang="en-GB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lang="en-GB" dirty="0">
                <a:latin typeface="Arial" panose="020B0604020202020204" pitchFamily="34" charset="0"/>
              </a:rPr>
              <a:t> is</a:t>
            </a:r>
            <a:r>
              <a:rPr lang="en-GB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more important – speed</a:t>
            </a:r>
            <a:r>
              <a:rPr lang="en-GB" dirty="0">
                <a:latin typeface="Arial" panose="020B0604020202020204" pitchFamily="34" charset="0"/>
              </a:rPr>
              <a:t>, s</a:t>
            </a:r>
            <a:r>
              <a:rPr lang="en-GB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tamina, </a:t>
            </a:r>
            <a:r>
              <a:rPr lang="en-GB" dirty="0">
                <a:latin typeface="Arial" panose="020B0604020202020204" pitchFamily="34" charset="0"/>
              </a:rPr>
              <a:t>s</a:t>
            </a:r>
            <a:r>
              <a:rPr lang="en-GB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trength or skill?</a:t>
            </a:r>
            <a:endParaRPr dirty="0"/>
          </a:p>
        </p:txBody>
      </p:sp>
      <p:sp>
        <p:nvSpPr>
          <p:cNvPr id="120" name="Google Shape;120;p1"/>
          <p:cNvSpPr txBox="1"/>
          <p:nvPr/>
        </p:nvSpPr>
        <p:spPr>
          <a:xfrm>
            <a:off x="1563624" y="8433386"/>
            <a:ext cx="344999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Volleyball: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dirty="0"/>
              <a:t>BQ - </a:t>
            </a:r>
            <a:r>
              <a:rPr lang="en-GB" i="0" dirty="0">
                <a:solidFill>
                  <a:srgbClr val="000000"/>
                </a:solidFill>
                <a:latin typeface="Arial" panose="020B0604020202020204" pitchFamily="34" charset="0"/>
              </a:rPr>
              <a:t>Should we be flexible in approach to formations?</a:t>
            </a:r>
            <a:endParaRPr i="0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7118455" y="6897506"/>
            <a:ext cx="3595437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2 - Badminton: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are the 3 most important components of fitness for racket players?</a:t>
            </a:r>
            <a:endParaRPr dirty="0"/>
          </a:p>
        </p:txBody>
      </p:sp>
      <p:sp>
        <p:nvSpPr>
          <p:cNvPr id="122" name="Google Shape;122;p1"/>
          <p:cNvSpPr txBox="1"/>
          <p:nvPr/>
        </p:nvSpPr>
        <p:spPr>
          <a:xfrm>
            <a:off x="5658406" y="8373034"/>
            <a:ext cx="320456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– Netball: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BQ -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we exercise, what does our body do?</a:t>
            </a:r>
            <a:endParaRPr sz="1100" dirty="0">
              <a:highlight>
                <a:srgbClr val="FFFF00"/>
              </a:highlight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6464808" y="3978572"/>
            <a:ext cx="31853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Basketball: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more important, extrinsic or intrinsic motivation?</a:t>
            </a:r>
            <a:endParaRPr sz="1100" dirty="0"/>
          </a:p>
        </p:txBody>
      </p:sp>
      <p:sp>
        <p:nvSpPr>
          <p:cNvPr id="124" name="Google Shape;124;p1"/>
          <p:cNvSpPr txBox="1"/>
          <p:nvPr/>
        </p:nvSpPr>
        <p:spPr>
          <a:xfrm>
            <a:off x="3464518" y="1819422"/>
            <a:ext cx="233764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1: Softball: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 commercialisation good for sport?</a:t>
            </a:r>
            <a:endParaRPr lang="en-GB" sz="1300" b="1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208026" y="4117889"/>
            <a:ext cx="3260729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– Athletics: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Performance enhancing drugs - are they good or bad?</a:t>
            </a:r>
            <a:endParaRPr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6616239" y="12980093"/>
            <a:ext cx="197530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EFFECTIVE SPORTS PERFORMERS</a:t>
            </a: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/>
          <p:nvPr/>
        </p:nvSpPr>
        <p:spPr>
          <a:xfrm rot="-5400000">
            <a:off x="1228775" y="2272500"/>
            <a:ext cx="508800" cy="35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1"/>
          <p:cNvCxnSpPr/>
          <p:nvPr/>
        </p:nvCxnSpPr>
        <p:spPr>
          <a:xfrm>
            <a:off x="8348576" y="4669623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grpSp>
        <p:nvGrpSpPr>
          <p:cNvPr id="130" name="Google Shape;130;p1"/>
          <p:cNvGrpSpPr/>
          <p:nvPr/>
        </p:nvGrpSpPr>
        <p:grpSpPr>
          <a:xfrm>
            <a:off x="295495" y="2581755"/>
            <a:ext cx="10397312" cy="11049910"/>
            <a:chOff x="513453" y="2976474"/>
            <a:chExt cx="9591616" cy="10626956"/>
          </a:xfrm>
        </p:grpSpPr>
        <p:sp>
          <p:nvSpPr>
            <p:cNvPr id="131" name="Google Shape;131;p1"/>
            <p:cNvSpPr txBox="1"/>
            <p:nvPr/>
          </p:nvSpPr>
          <p:spPr>
            <a:xfrm>
              <a:off x="513453" y="2976474"/>
              <a:ext cx="1541100" cy="1200000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A-Level PE</a:t>
              </a:r>
              <a:endParaRPr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College</a:t>
              </a:r>
              <a:endParaRPr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University</a:t>
              </a:r>
              <a:endParaRPr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Apprenticeships</a:t>
              </a:r>
            </a:p>
          </p:txBody>
        </p:sp>
        <p:sp>
          <p:nvSpPr>
            <p:cNvPr id="132" name="Google Shape;132;p1"/>
            <p:cNvSpPr/>
            <p:nvPr/>
          </p:nvSpPr>
          <p:spPr>
            <a:xfrm rot="5400000" flipH="1">
              <a:off x="7112974" y="8111884"/>
              <a:ext cx="3132300" cy="25575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1918711" y="12645280"/>
              <a:ext cx="72498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49922" y="10212090"/>
              <a:ext cx="6797400" cy="737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8592572" y="12395330"/>
              <a:ext cx="1143900" cy="12081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4792" y="12492212"/>
              <a:ext cx="925200" cy="993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"/>
            <p:cNvSpPr txBox="1"/>
            <p:nvPr/>
          </p:nvSpPr>
          <p:spPr>
            <a:xfrm>
              <a:off x="8689738" y="12614010"/>
              <a:ext cx="925200" cy="87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280"/>
                <a:buFont typeface="Arial"/>
                <a:buNone/>
              </a:pPr>
              <a:r>
                <a:rPr lang="en-GB" sz="528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 txBox="1"/>
            <p:nvPr/>
          </p:nvSpPr>
          <p:spPr>
            <a:xfrm>
              <a:off x="8683589" y="12595102"/>
              <a:ext cx="925200" cy="2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20"/>
                <a:buFont typeface="Arial"/>
                <a:buNone/>
              </a:pPr>
              <a:r>
                <a:rPr lang="en-GB" sz="132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YEAR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0" name="Google Shape;140;p1"/>
            <p:cNvCxnSpPr/>
            <p:nvPr/>
          </p:nvCxnSpPr>
          <p:spPr>
            <a:xfrm rot="10800000" flipH="1">
              <a:off x="780023" y="11754794"/>
              <a:ext cx="468900" cy="137700"/>
            </a:xfrm>
            <a:prstGeom prst="straightConnector1">
              <a:avLst/>
            </a:prstGeom>
            <a:noFill/>
            <a:ln w="1905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41" name="Google Shape;141;p1"/>
            <p:cNvSpPr/>
            <p:nvPr/>
          </p:nvSpPr>
          <p:spPr>
            <a:xfrm rot="-5400000" flipH="1">
              <a:off x="432113" y="10514870"/>
              <a:ext cx="3174900" cy="2555400"/>
            </a:xfrm>
            <a:prstGeom prst="blockArc">
              <a:avLst>
                <a:gd name="adj1" fmla="val 10799999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8934229" y="8829980"/>
              <a:ext cx="1170840" cy="1199880"/>
              <a:chOff x="4741173" y="12032462"/>
              <a:chExt cx="1064400" cy="1090800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4741173" y="12032462"/>
                <a:ext cx="1064400" cy="10908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4852772" y="12121818"/>
                <a:ext cx="841200" cy="903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4886742" y="12231388"/>
                <a:ext cx="841200" cy="7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280"/>
                  <a:buFont typeface="Arial"/>
                  <a:buNone/>
                </a:pPr>
                <a:r>
                  <a:rPr lang="en-GB" sz="528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"/>
              <p:cNvSpPr txBox="1"/>
              <p:nvPr/>
            </p:nvSpPr>
            <p:spPr>
              <a:xfrm>
                <a:off x="4845623" y="12193608"/>
                <a:ext cx="841200" cy="25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20"/>
                  <a:buFont typeface="Arial"/>
                  <a:buNone/>
                </a:pPr>
                <a:r>
                  <a:rPr lang="en-GB" sz="132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YEAR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7" name="Google Shape;147;p1"/>
            <p:cNvSpPr/>
            <p:nvPr/>
          </p:nvSpPr>
          <p:spPr>
            <a:xfrm rot="5400000">
              <a:off x="6944933" y="3447966"/>
              <a:ext cx="2944200" cy="2383500"/>
            </a:xfrm>
            <a:prstGeom prst="blockArc">
              <a:avLst>
                <a:gd name="adj1" fmla="val 10799991"/>
                <a:gd name="adj2" fmla="val 49712"/>
                <a:gd name="adj3" fmla="val 29354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8" name="Google Shape;148;p1"/>
            <p:cNvGrpSpPr/>
            <p:nvPr/>
          </p:nvGrpSpPr>
          <p:grpSpPr>
            <a:xfrm>
              <a:off x="2432970" y="5121597"/>
              <a:ext cx="1188660" cy="1268190"/>
              <a:chOff x="-558273" y="11436735"/>
              <a:chExt cx="1080600" cy="1152900"/>
            </a:xfrm>
          </p:grpSpPr>
          <p:sp>
            <p:nvSpPr>
              <p:cNvPr id="149" name="Google Shape;149;p1"/>
              <p:cNvSpPr/>
              <p:nvPr/>
            </p:nvSpPr>
            <p:spPr>
              <a:xfrm>
                <a:off x="-558273" y="11436735"/>
                <a:ext cx="1080600" cy="11529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1"/>
              <p:cNvSpPr/>
              <p:nvPr/>
            </p:nvSpPr>
            <p:spPr>
              <a:xfrm>
                <a:off x="-479068" y="11497007"/>
                <a:ext cx="922200" cy="1015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"/>
              <p:cNvSpPr txBox="1"/>
              <p:nvPr/>
            </p:nvSpPr>
            <p:spPr>
              <a:xfrm>
                <a:off x="-438570" y="11696652"/>
                <a:ext cx="841200" cy="7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280"/>
                  <a:buFont typeface="Arial"/>
                  <a:buNone/>
                </a:pPr>
                <a:r>
                  <a:rPr lang="en-GB" sz="5280" b="1">
                    <a:solidFill>
                      <a:schemeClr val="dk1"/>
                    </a:solidFill>
                  </a:rPr>
                  <a:t>9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"/>
              <p:cNvSpPr txBox="1"/>
              <p:nvPr/>
            </p:nvSpPr>
            <p:spPr>
              <a:xfrm>
                <a:off x="-438554" y="11559603"/>
                <a:ext cx="841200" cy="25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20"/>
                  <a:buFont typeface="Arial"/>
                  <a:buNone/>
                </a:pPr>
                <a:r>
                  <a:rPr lang="en-GB" sz="132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YEAR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Google Shape;153;p1"/>
            <p:cNvSpPr/>
            <p:nvPr/>
          </p:nvSpPr>
          <p:spPr>
            <a:xfrm>
              <a:off x="2638278" y="3145536"/>
              <a:ext cx="58107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 txBox="1"/>
            <p:nvPr/>
          </p:nvSpPr>
          <p:spPr>
            <a:xfrm>
              <a:off x="5752380" y="11873760"/>
              <a:ext cx="4297298" cy="710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GB" b="1" i="0" u="sng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Stage 1 – Rugby</a:t>
              </a:r>
              <a:r>
                <a:rPr lang="en-GB" b="1" u="sng" dirty="0">
                  <a:solidFill>
                    <a:schemeClr val="dk1"/>
                  </a:solidFill>
                </a:rPr>
                <a:t>: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GB" sz="13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BQ - </a:t>
              </a:r>
              <a:r>
                <a:rPr lang="en-GB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How do we keep participants safe when they play sports?</a:t>
              </a:r>
              <a:endParaRPr sz="130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58" name="Google Shape;158;p1"/>
          <p:cNvCxnSpPr/>
          <p:nvPr/>
        </p:nvCxnSpPr>
        <p:spPr>
          <a:xfrm rot="10800000" flipH="1">
            <a:off x="7598959" y="8170281"/>
            <a:ext cx="2400" cy="425100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9" name="Google Shape;159;p1"/>
          <p:cNvCxnSpPr/>
          <p:nvPr/>
        </p:nvCxnSpPr>
        <p:spPr>
          <a:xfrm rot="10800000" flipH="1">
            <a:off x="4228613" y="8247611"/>
            <a:ext cx="2400" cy="425100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0" name="Google Shape;160;p1"/>
          <p:cNvCxnSpPr/>
          <p:nvPr/>
        </p:nvCxnSpPr>
        <p:spPr>
          <a:xfrm>
            <a:off x="9981009" y="7623882"/>
            <a:ext cx="0" cy="540600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5968807" y="12650412"/>
            <a:ext cx="244472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SAFETY IN SPORT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3505199" y="13060849"/>
            <a:ext cx="273137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OUTWIT OPPONENTS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787079" y="12673336"/>
            <a:ext cx="364040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COMPONENTS OF FITNESS 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1329629" y="10228817"/>
            <a:ext cx="226682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LORIC PRINCIPLES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8814270" y="10249272"/>
            <a:ext cx="1975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FEEDBACK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1053050" y="7622716"/>
            <a:ext cx="25086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ROLES/RESPONSIBILTIES OF OFFICIALS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6214513" y="10097765"/>
            <a:ext cx="261952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BODY SYSYTEMS –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MUSCULOSKELETAL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3468758" y="7704603"/>
            <a:ext cx="22420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RULES/REGULATIONS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8289353" y="7775139"/>
            <a:ext cx="1975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COMPONENTS OF FITNESS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2633573" y="8057200"/>
            <a:ext cx="1975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FORMATIONS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1" descr="Houlton School - TLET"/>
          <p:cNvPicPr preferRelativeResize="0"/>
          <p:nvPr/>
        </p:nvPicPr>
        <p:blipFill rotWithShape="1">
          <a:blip r:embed="rId4">
            <a:alphaModFix/>
          </a:blip>
          <a:srcRect l="11380" r="17220" b="32227"/>
          <a:stretch/>
        </p:blipFill>
        <p:spPr>
          <a:xfrm>
            <a:off x="9519160" y="420912"/>
            <a:ext cx="953948" cy="94574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"/>
          <p:cNvSpPr txBox="1"/>
          <p:nvPr/>
        </p:nvSpPr>
        <p:spPr>
          <a:xfrm>
            <a:off x="3815623" y="6095376"/>
            <a:ext cx="321143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2 - Handball: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Can you have a change of heart?</a:t>
            </a:r>
            <a:endParaRPr dirty="0"/>
          </a:p>
        </p:txBody>
      </p:sp>
      <p:sp>
        <p:nvSpPr>
          <p:cNvPr id="182" name="Google Shape;182;p1"/>
          <p:cNvSpPr txBox="1"/>
          <p:nvPr/>
        </p:nvSpPr>
        <p:spPr>
          <a:xfrm>
            <a:off x="3965736" y="3891732"/>
            <a:ext cx="221142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– Table Tennis: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dirty="0"/>
              <a:t>BQ – </a:t>
            </a:r>
            <a:r>
              <a:rPr lang="en-GB" dirty="0"/>
              <a:t>Does your personality matter?</a:t>
            </a:r>
            <a:endParaRPr lang="en-GB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>
            <a:off x="2051641" y="7077833"/>
            <a:ext cx="0" cy="540685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6007829" y="1832901"/>
            <a:ext cx="2583714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3 - Athletics:</a:t>
            </a:r>
          </a:p>
          <a:p>
            <a:pPr>
              <a:buSzPts val="1300"/>
            </a:pPr>
            <a:r>
              <a:rPr lang="en-GB" sz="13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BQ -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Are nutrition and performance linked?</a:t>
            </a:r>
            <a:endParaRPr lang="en-GB" b="1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</a:pPr>
            <a:endParaRPr sz="130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3726936" y="212669"/>
            <a:ext cx="6754765" cy="1358561"/>
          </a:xfrm>
          <a:prstGeom prst="rect">
            <a:avLst/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1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1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KS2</a:t>
            </a:r>
            <a:r>
              <a:rPr lang="en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 Learning</a:t>
            </a:r>
            <a:r>
              <a:rPr lang="en-GB" sz="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Journey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KS3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3998956" y="2980758"/>
            <a:ext cx="231693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dirty="0">
                <a:solidFill>
                  <a:schemeClr val="lt1"/>
                </a:solidFill>
              </a:rPr>
              <a:t>COMMERCIALISATION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"/>
          <p:cNvSpPr txBox="1"/>
          <p:nvPr/>
        </p:nvSpPr>
        <p:spPr>
          <a:xfrm>
            <a:off x="7967213" y="3037248"/>
            <a:ext cx="184246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dirty="0">
                <a:solidFill>
                  <a:schemeClr val="lt1"/>
                </a:solidFill>
              </a:rPr>
              <a:t>COMPONENTS OF FITNESS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"/>
          <p:cNvSpPr txBox="1"/>
          <p:nvPr/>
        </p:nvSpPr>
        <p:spPr>
          <a:xfrm>
            <a:off x="3853518" y="5302329"/>
            <a:ext cx="14059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HEART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"/>
          <p:cNvSpPr txBox="1"/>
          <p:nvPr/>
        </p:nvSpPr>
        <p:spPr>
          <a:xfrm>
            <a:off x="5770334" y="7830947"/>
            <a:ext cx="274159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SHORT TERM EFFE</a:t>
            </a:r>
            <a:r>
              <a:rPr lang="en-GB" b="1" dirty="0">
                <a:solidFill>
                  <a:schemeClr val="lt1"/>
                </a:solidFill>
              </a:rPr>
              <a:t>CTS OF EXERCISE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1"/>
          <p:cNvCxnSpPr/>
          <p:nvPr/>
        </p:nvCxnSpPr>
        <p:spPr>
          <a:xfrm>
            <a:off x="4886926" y="2297655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3" name="Google Shape;193;p1"/>
          <p:cNvCxnSpPr/>
          <p:nvPr/>
        </p:nvCxnSpPr>
        <p:spPr>
          <a:xfrm>
            <a:off x="6453077" y="2551694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" name="Google Shape;114;p1">
            <a:extLst>
              <a:ext uri="{FF2B5EF4-FFF2-40B4-BE49-F238E27FC236}">
                <a16:creationId xmlns:a16="http://schemas.microsoft.com/office/drawing/2014/main" id="{AD61EC9D-3C2E-175F-5922-13E8357D9357}"/>
              </a:ext>
            </a:extLst>
          </p:cNvPr>
          <p:cNvCxnSpPr/>
          <p:nvPr/>
        </p:nvCxnSpPr>
        <p:spPr>
          <a:xfrm rot="10800000">
            <a:off x="3439196" y="13216457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" name="Google Shape;112;p1">
            <a:extLst>
              <a:ext uri="{FF2B5EF4-FFF2-40B4-BE49-F238E27FC236}">
                <a16:creationId xmlns:a16="http://schemas.microsoft.com/office/drawing/2014/main" id="{8AFFA0B9-B99D-05F9-740C-C67E63F159FE}"/>
              </a:ext>
            </a:extLst>
          </p:cNvPr>
          <p:cNvCxnSpPr/>
          <p:nvPr/>
        </p:nvCxnSpPr>
        <p:spPr>
          <a:xfrm>
            <a:off x="1753968" y="1210683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" name="Google Shape;112;p1">
            <a:extLst>
              <a:ext uri="{FF2B5EF4-FFF2-40B4-BE49-F238E27FC236}">
                <a16:creationId xmlns:a16="http://schemas.microsoft.com/office/drawing/2014/main" id="{458BD455-DF88-3B58-7111-2F2DE6A9368D}"/>
              </a:ext>
            </a:extLst>
          </p:cNvPr>
          <p:cNvCxnSpPr/>
          <p:nvPr/>
        </p:nvCxnSpPr>
        <p:spPr>
          <a:xfrm>
            <a:off x="5857526" y="12207570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" name="Google Shape;112;p1">
            <a:extLst>
              <a:ext uri="{FF2B5EF4-FFF2-40B4-BE49-F238E27FC236}">
                <a16:creationId xmlns:a16="http://schemas.microsoft.com/office/drawing/2014/main" id="{9F79B80F-3C8D-B415-22ED-0F2DD2E46CD8}"/>
              </a:ext>
            </a:extLst>
          </p:cNvPr>
          <p:cNvCxnSpPr/>
          <p:nvPr/>
        </p:nvCxnSpPr>
        <p:spPr>
          <a:xfrm>
            <a:off x="9336228" y="960510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" name="Google Shape;137;p1">
            <a:extLst>
              <a:ext uri="{FF2B5EF4-FFF2-40B4-BE49-F238E27FC236}">
                <a16:creationId xmlns:a16="http://schemas.microsoft.com/office/drawing/2014/main" id="{B687D7FA-6B61-F8B6-1C92-84C257365D13}"/>
              </a:ext>
            </a:extLst>
          </p:cNvPr>
          <p:cNvCxnSpPr/>
          <p:nvPr/>
        </p:nvCxnSpPr>
        <p:spPr>
          <a:xfrm rot="10800000">
            <a:off x="8490681" y="10508803"/>
            <a:ext cx="0" cy="471965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" name="Google Shape;161;p1">
            <a:extLst>
              <a:ext uri="{FF2B5EF4-FFF2-40B4-BE49-F238E27FC236}">
                <a16:creationId xmlns:a16="http://schemas.microsoft.com/office/drawing/2014/main" id="{6FC24011-B6CE-2175-3B39-9FE146B121AD}"/>
              </a:ext>
            </a:extLst>
          </p:cNvPr>
          <p:cNvSpPr txBox="1"/>
          <p:nvPr/>
        </p:nvSpPr>
        <p:spPr>
          <a:xfrm>
            <a:off x="3775680" y="10274963"/>
            <a:ext cx="261362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dirty="0">
                <a:solidFill>
                  <a:schemeClr val="lt1"/>
                </a:solidFill>
              </a:rPr>
              <a:t>EFFECTIVE SPORTS PERFORMER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Google Shape;112;p1">
            <a:extLst>
              <a:ext uri="{FF2B5EF4-FFF2-40B4-BE49-F238E27FC236}">
                <a16:creationId xmlns:a16="http://schemas.microsoft.com/office/drawing/2014/main" id="{D6B0D921-05C6-5A2A-105F-80342EBF9846}"/>
              </a:ext>
            </a:extLst>
          </p:cNvPr>
          <p:cNvCxnSpPr/>
          <p:nvPr/>
        </p:nvCxnSpPr>
        <p:spPr>
          <a:xfrm>
            <a:off x="1304975" y="9816577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" name="Google Shape;106;p1">
            <a:extLst>
              <a:ext uri="{FF2B5EF4-FFF2-40B4-BE49-F238E27FC236}">
                <a16:creationId xmlns:a16="http://schemas.microsoft.com/office/drawing/2014/main" id="{B7F7DE7E-45DD-4D9C-EBC1-2F88C9107C3B}"/>
              </a:ext>
            </a:extLst>
          </p:cNvPr>
          <p:cNvCxnSpPr/>
          <p:nvPr/>
        </p:nvCxnSpPr>
        <p:spPr>
          <a:xfrm>
            <a:off x="1670544" y="4777969"/>
            <a:ext cx="0" cy="540685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" name="Google Shape;168;p1">
            <a:extLst>
              <a:ext uri="{FF2B5EF4-FFF2-40B4-BE49-F238E27FC236}">
                <a16:creationId xmlns:a16="http://schemas.microsoft.com/office/drawing/2014/main" id="{F2DED4D0-151D-EE58-F9D0-85BBCAE2993B}"/>
              </a:ext>
            </a:extLst>
          </p:cNvPr>
          <p:cNvSpPr txBox="1"/>
          <p:nvPr/>
        </p:nvSpPr>
        <p:spPr>
          <a:xfrm>
            <a:off x="951725" y="5476413"/>
            <a:ext cx="137300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DRUGS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Google Shape;129;p1">
            <a:extLst>
              <a:ext uri="{FF2B5EF4-FFF2-40B4-BE49-F238E27FC236}">
                <a16:creationId xmlns:a16="http://schemas.microsoft.com/office/drawing/2014/main" id="{66196F72-A8F2-7857-CF70-ECF8EF6D7F20}"/>
              </a:ext>
            </a:extLst>
          </p:cNvPr>
          <p:cNvCxnSpPr>
            <a:cxnSpLocks/>
          </p:cNvCxnSpPr>
          <p:nvPr/>
        </p:nvCxnSpPr>
        <p:spPr>
          <a:xfrm flipV="1">
            <a:off x="5013618" y="5670014"/>
            <a:ext cx="11048" cy="440138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" name="Google Shape;129;p1">
            <a:extLst>
              <a:ext uri="{FF2B5EF4-FFF2-40B4-BE49-F238E27FC236}">
                <a16:creationId xmlns:a16="http://schemas.microsoft.com/office/drawing/2014/main" id="{AF37486F-7192-2A9D-627C-A9A4338D6A1D}"/>
              </a:ext>
            </a:extLst>
          </p:cNvPr>
          <p:cNvCxnSpPr/>
          <p:nvPr/>
        </p:nvCxnSpPr>
        <p:spPr>
          <a:xfrm>
            <a:off x="5584736" y="4688193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" name="Google Shape;190;p1">
            <a:extLst>
              <a:ext uri="{FF2B5EF4-FFF2-40B4-BE49-F238E27FC236}">
                <a16:creationId xmlns:a16="http://schemas.microsoft.com/office/drawing/2014/main" id="{2D032175-B648-3D1B-2DBE-3F13C5030DD9}"/>
              </a:ext>
            </a:extLst>
          </p:cNvPr>
          <p:cNvSpPr txBox="1"/>
          <p:nvPr/>
        </p:nvSpPr>
        <p:spPr>
          <a:xfrm>
            <a:off x="5837266" y="5147081"/>
            <a:ext cx="168700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dirty="0">
                <a:solidFill>
                  <a:schemeClr val="lt1"/>
                </a:solidFill>
              </a:rPr>
              <a:t>PERSONALITY TRAITS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90;p1">
            <a:extLst>
              <a:ext uri="{FF2B5EF4-FFF2-40B4-BE49-F238E27FC236}">
                <a16:creationId xmlns:a16="http://schemas.microsoft.com/office/drawing/2014/main" id="{A254610E-6868-BA9B-0695-D0B0B4429B56}"/>
              </a:ext>
            </a:extLst>
          </p:cNvPr>
          <p:cNvSpPr txBox="1"/>
          <p:nvPr/>
        </p:nvSpPr>
        <p:spPr>
          <a:xfrm>
            <a:off x="8371203" y="5203136"/>
            <a:ext cx="16870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MOTIVATION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193;p1">
            <a:extLst>
              <a:ext uri="{FF2B5EF4-FFF2-40B4-BE49-F238E27FC236}">
                <a16:creationId xmlns:a16="http://schemas.microsoft.com/office/drawing/2014/main" id="{AA691E08-05EA-EACE-8309-472219B62677}"/>
              </a:ext>
            </a:extLst>
          </p:cNvPr>
          <p:cNvCxnSpPr/>
          <p:nvPr/>
        </p:nvCxnSpPr>
        <p:spPr>
          <a:xfrm>
            <a:off x="9956471" y="3095768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" name="Google Shape;187;p1">
            <a:extLst>
              <a:ext uri="{FF2B5EF4-FFF2-40B4-BE49-F238E27FC236}">
                <a16:creationId xmlns:a16="http://schemas.microsoft.com/office/drawing/2014/main" id="{60BFC7F0-4E0B-9EC6-AEC2-11FC828E9010}"/>
              </a:ext>
            </a:extLst>
          </p:cNvPr>
          <p:cNvSpPr txBox="1"/>
          <p:nvPr/>
        </p:nvSpPr>
        <p:spPr>
          <a:xfrm>
            <a:off x="6507457" y="2991985"/>
            <a:ext cx="184246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dirty="0">
                <a:solidFill>
                  <a:schemeClr val="lt1"/>
                </a:solidFill>
              </a:rPr>
              <a:t>NUTRITION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DF8C94-0FAA-9228-EDBF-CEE135984F8F}"/>
              </a:ext>
            </a:extLst>
          </p:cNvPr>
          <p:cNvSpPr txBox="1"/>
          <p:nvPr/>
        </p:nvSpPr>
        <p:spPr>
          <a:xfrm>
            <a:off x="2543285" y="2847600"/>
            <a:ext cx="1842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KS4 PE</a:t>
            </a:r>
          </a:p>
        </p:txBody>
      </p:sp>
      <p:cxnSp>
        <p:nvCxnSpPr>
          <p:cNvPr id="5" name="Google Shape;137;p1">
            <a:extLst>
              <a:ext uri="{FF2B5EF4-FFF2-40B4-BE49-F238E27FC236}">
                <a16:creationId xmlns:a16="http://schemas.microsoft.com/office/drawing/2014/main" id="{53BADBB7-E0A3-8711-2817-64070E17C2EC}"/>
              </a:ext>
            </a:extLst>
          </p:cNvPr>
          <p:cNvCxnSpPr/>
          <p:nvPr/>
        </p:nvCxnSpPr>
        <p:spPr>
          <a:xfrm rot="10800000">
            <a:off x="6054744" y="10615495"/>
            <a:ext cx="0" cy="471965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3505200" y="208479"/>
            <a:ext cx="7109574" cy="1701900"/>
          </a:xfrm>
          <a:prstGeom prst="rect">
            <a:avLst/>
          </a:prstGeom>
          <a:solidFill>
            <a:srgbClr val="14485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1999196" y="5122919"/>
            <a:ext cx="6877800" cy="7242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 rot="-5400000" flipH="1">
            <a:off x="391132" y="5385131"/>
            <a:ext cx="3301491" cy="2748528"/>
          </a:xfrm>
          <a:prstGeom prst="blockArc">
            <a:avLst>
              <a:gd name="adj1" fmla="val 10742971"/>
              <a:gd name="adj2" fmla="val 1572"/>
              <a:gd name="adj3" fmla="val 27649"/>
            </a:avLst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1957959" y="7623873"/>
            <a:ext cx="7225468" cy="776999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3322400" y="12778850"/>
            <a:ext cx="4792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CORE SKILLS/CONCEPTS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3112780" y="10210377"/>
            <a:ext cx="582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COACHING &amp; LEADERSHIP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3496031" y="2857482"/>
            <a:ext cx="58245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GB" sz="2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OCR GCSE PE/SPORTS STUDIES?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 rot="-5400000" flipH="1">
            <a:off x="1367350" y="2624674"/>
            <a:ext cx="1309200" cy="1099800"/>
          </a:xfrm>
          <a:prstGeom prst="triangle">
            <a:avLst>
              <a:gd name="adj" fmla="val 51679"/>
            </a:avLst>
          </a:prstGeom>
          <a:solidFill>
            <a:srgbClr val="134F5C"/>
          </a:solidFill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p2"/>
          <p:cNvGrpSpPr/>
          <p:nvPr/>
        </p:nvGrpSpPr>
        <p:grpSpPr>
          <a:xfrm>
            <a:off x="36449" y="2597174"/>
            <a:ext cx="10237752" cy="11183731"/>
            <a:chOff x="513453" y="2976474"/>
            <a:chExt cx="9444421" cy="10755656"/>
          </a:xfrm>
        </p:grpSpPr>
        <p:sp>
          <p:nvSpPr>
            <p:cNvPr id="98" name="Google Shape;98;p2"/>
            <p:cNvSpPr txBox="1"/>
            <p:nvPr/>
          </p:nvSpPr>
          <p:spPr>
            <a:xfrm>
              <a:off x="513453" y="2976474"/>
              <a:ext cx="1541100" cy="1200000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A-Level PE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College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University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Apprenticeships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 rot="5400000" flipH="1">
              <a:off x="7112974" y="8111884"/>
              <a:ext cx="3132300" cy="25575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918711" y="12645280"/>
              <a:ext cx="72498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949922" y="10212090"/>
              <a:ext cx="6797400" cy="737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8592572" y="12395330"/>
              <a:ext cx="1143900" cy="12081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8694792" y="12492212"/>
              <a:ext cx="925200" cy="993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4" name="Google Shape;104;p2"/>
            <p:cNvCxnSpPr/>
            <p:nvPr/>
          </p:nvCxnSpPr>
          <p:spPr>
            <a:xfrm rot="10800000">
              <a:off x="8275193" y="13189053"/>
              <a:ext cx="0" cy="453900"/>
            </a:xfrm>
            <a:prstGeom prst="straightConnector1">
              <a:avLst/>
            </a:prstGeom>
            <a:noFill/>
            <a:ln w="635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05" name="Google Shape;105;p2"/>
            <p:cNvSpPr txBox="1"/>
            <p:nvPr/>
          </p:nvSpPr>
          <p:spPr>
            <a:xfrm>
              <a:off x="8689738" y="12614010"/>
              <a:ext cx="925200" cy="87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280"/>
                <a:buFont typeface="Arial"/>
                <a:buNone/>
              </a:pPr>
              <a:r>
                <a:rPr lang="en-GB" sz="528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8683589" y="12595102"/>
              <a:ext cx="925200" cy="2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20"/>
                <a:buFont typeface="Arial"/>
                <a:buNone/>
              </a:pPr>
              <a:r>
                <a:rPr lang="en-GB" sz="132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YEAR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7" name="Google Shape;107;p2"/>
            <p:cNvCxnSpPr/>
            <p:nvPr/>
          </p:nvCxnSpPr>
          <p:spPr>
            <a:xfrm rot="10800000" flipH="1">
              <a:off x="780023" y="11754794"/>
              <a:ext cx="468900" cy="137700"/>
            </a:xfrm>
            <a:prstGeom prst="straightConnector1">
              <a:avLst/>
            </a:prstGeom>
            <a:noFill/>
            <a:ln w="1905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08" name="Google Shape;108;p2"/>
            <p:cNvSpPr/>
            <p:nvPr/>
          </p:nvSpPr>
          <p:spPr>
            <a:xfrm rot="-5400000" flipH="1">
              <a:off x="432113" y="10514870"/>
              <a:ext cx="3174900" cy="2555400"/>
            </a:xfrm>
            <a:prstGeom prst="blockArc">
              <a:avLst>
                <a:gd name="adj1" fmla="val 10799999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 rot="5400000">
              <a:off x="6944933" y="3447966"/>
              <a:ext cx="2944200" cy="2383500"/>
            </a:xfrm>
            <a:prstGeom prst="blockArc">
              <a:avLst>
                <a:gd name="adj1" fmla="val 10799991"/>
                <a:gd name="adj2" fmla="val 49712"/>
                <a:gd name="adj3" fmla="val 29354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0" name="Google Shape;110;p2"/>
            <p:cNvGrpSpPr/>
            <p:nvPr/>
          </p:nvGrpSpPr>
          <p:grpSpPr>
            <a:xfrm>
              <a:off x="8218703" y="7646848"/>
              <a:ext cx="1188660" cy="1268190"/>
              <a:chOff x="4701484" y="13732417"/>
              <a:chExt cx="1080600" cy="1152900"/>
            </a:xfrm>
          </p:grpSpPr>
          <p:sp>
            <p:nvSpPr>
              <p:cNvPr id="111" name="Google Shape;111;p2"/>
              <p:cNvSpPr/>
              <p:nvPr/>
            </p:nvSpPr>
            <p:spPr>
              <a:xfrm>
                <a:off x="4701484" y="13732417"/>
                <a:ext cx="1080600" cy="11529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4821180" y="13857217"/>
                <a:ext cx="841200" cy="903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2"/>
              <p:cNvSpPr txBox="1"/>
              <p:nvPr/>
            </p:nvSpPr>
            <p:spPr>
              <a:xfrm>
                <a:off x="4821180" y="13979927"/>
                <a:ext cx="841200" cy="7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280"/>
                  <a:buFont typeface="Arial"/>
                  <a:buNone/>
                </a:pPr>
                <a:r>
                  <a:rPr lang="en-GB" sz="528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11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2"/>
              <p:cNvSpPr txBox="1"/>
              <p:nvPr/>
            </p:nvSpPr>
            <p:spPr>
              <a:xfrm>
                <a:off x="4847461" y="13938489"/>
                <a:ext cx="841200" cy="25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20"/>
                  <a:buFont typeface="Arial"/>
                  <a:buNone/>
                </a:pPr>
                <a:r>
                  <a:rPr lang="en-GB" sz="132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YEAR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" name="Google Shape;115;p2"/>
            <p:cNvSpPr/>
            <p:nvPr/>
          </p:nvSpPr>
          <p:spPr>
            <a:xfrm>
              <a:off x="2638278" y="3145536"/>
              <a:ext cx="58107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6" name="Google Shape;116;p2"/>
            <p:cNvCxnSpPr/>
            <p:nvPr/>
          </p:nvCxnSpPr>
          <p:spPr>
            <a:xfrm rot="10800000">
              <a:off x="4128132" y="13278230"/>
              <a:ext cx="0" cy="453900"/>
            </a:xfrm>
            <a:prstGeom prst="straightConnector1">
              <a:avLst/>
            </a:prstGeom>
            <a:noFill/>
            <a:ln w="635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</p:grpSp>
      <p:cxnSp>
        <p:nvCxnSpPr>
          <p:cNvPr id="117" name="Google Shape;117;p2"/>
          <p:cNvCxnSpPr/>
          <p:nvPr/>
        </p:nvCxnSpPr>
        <p:spPr>
          <a:xfrm>
            <a:off x="7514771" y="12421145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8" name="Google Shape;118;p2"/>
          <p:cNvCxnSpPr/>
          <p:nvPr/>
        </p:nvCxnSpPr>
        <p:spPr>
          <a:xfrm>
            <a:off x="5209896" y="1231553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9" name="Google Shape;119;p2"/>
          <p:cNvCxnSpPr/>
          <p:nvPr/>
        </p:nvCxnSpPr>
        <p:spPr>
          <a:xfrm rot="10800000">
            <a:off x="5952466" y="13225320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0" name="Google Shape;120;p2"/>
          <p:cNvSpPr/>
          <p:nvPr/>
        </p:nvSpPr>
        <p:spPr>
          <a:xfrm rot="-5400000">
            <a:off x="1228775" y="2272500"/>
            <a:ext cx="508800" cy="35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2"/>
          <p:cNvCxnSpPr/>
          <p:nvPr/>
        </p:nvCxnSpPr>
        <p:spPr>
          <a:xfrm rot="10800000">
            <a:off x="3562349" y="8252154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2" name="Google Shape;122;p2"/>
          <p:cNvCxnSpPr/>
          <p:nvPr/>
        </p:nvCxnSpPr>
        <p:spPr>
          <a:xfrm>
            <a:off x="2279104" y="7205664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3" name="Google Shape;123;p2"/>
          <p:cNvSpPr txBox="1"/>
          <p:nvPr/>
        </p:nvSpPr>
        <p:spPr>
          <a:xfrm>
            <a:off x="4803518" y="12840167"/>
            <a:ext cx="452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Applied Anatomy &amp; Physiology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2584351" y="12717200"/>
            <a:ext cx="2690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Movement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Analysis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429824" y="12717206"/>
            <a:ext cx="2690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Physical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Training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677592" y="5288187"/>
            <a:ext cx="2599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of Data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1100064" y="10320226"/>
            <a:ext cx="324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Sports Psychology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3505200" y="10215658"/>
            <a:ext cx="4334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Socio-Cultural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>
                <a:solidFill>
                  <a:schemeClr val="lt1"/>
                </a:solidFill>
              </a:rPr>
              <a:t>I</a:t>
            </a: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nfluences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6819128" y="10177625"/>
            <a:ext cx="3633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Health, Fitness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 Wellbeing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2" descr="Houlton School - TLET"/>
          <p:cNvPicPr preferRelativeResize="0"/>
          <p:nvPr/>
        </p:nvPicPr>
        <p:blipFill rotWithShape="1">
          <a:blip r:embed="rId3">
            <a:alphaModFix/>
          </a:blip>
          <a:srcRect l="11380" r="17220" b="32227"/>
          <a:stretch/>
        </p:blipFill>
        <p:spPr>
          <a:xfrm>
            <a:off x="9519160" y="420912"/>
            <a:ext cx="953948" cy="945744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"/>
          <p:cNvSpPr txBox="1"/>
          <p:nvPr/>
        </p:nvSpPr>
        <p:spPr>
          <a:xfrm>
            <a:off x="7324264" y="13736345"/>
            <a:ext cx="2487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 &amp; </a:t>
            </a:r>
            <a:r>
              <a:rPr lang="en-GB"/>
              <a:t>F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unction of the </a:t>
            </a:r>
            <a:r>
              <a:rPr lang="en-GB"/>
              <a:t>M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usculoskeletal </a:t>
            </a:r>
            <a:r>
              <a:rPr lang="en-GB"/>
              <a:t>S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ystem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6140474" y="11742275"/>
            <a:ext cx="2748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 &amp; </a:t>
            </a:r>
            <a:r>
              <a:rPr lang="en-GB"/>
              <a:t>F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unction of the Cardio</a:t>
            </a:r>
            <a:r>
              <a:rPr lang="en-GB"/>
              <a:t>-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respiratory system</a:t>
            </a:r>
            <a:r>
              <a:rPr lang="en-GB"/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4127527" y="11790088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Anaerobic &amp; Aerobic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xercise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"/>
          <p:cNvSpPr txBox="1"/>
          <p:nvPr/>
        </p:nvSpPr>
        <p:spPr>
          <a:xfrm>
            <a:off x="4781513" y="13767608"/>
            <a:ext cx="2487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/>
              <a:t>S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hort and </a:t>
            </a:r>
            <a:r>
              <a:rPr lang="en-GB"/>
              <a:t>L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ong </a:t>
            </a:r>
            <a:r>
              <a:rPr lang="en-GB"/>
              <a:t>T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erm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ffects of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xercise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3119913" y="13767602"/>
            <a:ext cx="248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Levers and Planes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Google Shape;136;p2"/>
          <p:cNvCxnSpPr/>
          <p:nvPr/>
        </p:nvCxnSpPr>
        <p:spPr>
          <a:xfrm>
            <a:off x="1906361" y="1224155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2"/>
          <p:cNvCxnSpPr/>
          <p:nvPr/>
        </p:nvCxnSpPr>
        <p:spPr>
          <a:xfrm rot="10800000">
            <a:off x="2223351" y="13308980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2"/>
          <p:cNvSpPr txBox="1"/>
          <p:nvPr/>
        </p:nvSpPr>
        <p:spPr>
          <a:xfrm>
            <a:off x="1075344" y="13821080"/>
            <a:ext cx="2487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&amp; Fitness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/>
              <a:t>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1170997" y="11790097"/>
            <a:ext cx="1741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Principles of Training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-152720" y="13495119"/>
            <a:ext cx="232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&amp; Injury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(pa</a:t>
            </a:r>
            <a:r>
              <a:rPr lang="en-GB"/>
              <a:t>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Google Shape;141;p2"/>
          <p:cNvCxnSpPr/>
          <p:nvPr/>
        </p:nvCxnSpPr>
        <p:spPr>
          <a:xfrm>
            <a:off x="1895793" y="9760806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2"/>
          <p:cNvSpPr txBox="1"/>
          <p:nvPr/>
        </p:nvSpPr>
        <p:spPr>
          <a:xfrm>
            <a:off x="2158097" y="6169963"/>
            <a:ext cx="232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Collecting, Presenting and Analysing </a:t>
            </a:r>
            <a:r>
              <a:rPr lang="en-GB"/>
              <a:t>D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2"/>
          <p:cNvCxnSpPr/>
          <p:nvPr/>
        </p:nvCxnSpPr>
        <p:spPr>
          <a:xfrm rot="10800000">
            <a:off x="1695411" y="10696187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4" name="Google Shape;144;p2"/>
          <p:cNvSpPr txBox="1"/>
          <p:nvPr/>
        </p:nvSpPr>
        <p:spPr>
          <a:xfrm>
            <a:off x="1178954" y="4492270"/>
            <a:ext cx="1725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Data Types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2"/>
          <p:cNvCxnSpPr/>
          <p:nvPr/>
        </p:nvCxnSpPr>
        <p:spPr>
          <a:xfrm rot="10800000">
            <a:off x="3465029" y="10743932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6" name="Google Shape;146;p2"/>
          <p:cNvCxnSpPr/>
          <p:nvPr/>
        </p:nvCxnSpPr>
        <p:spPr>
          <a:xfrm rot="10800000">
            <a:off x="6957529" y="8199071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7" name="Google Shape;147;p2"/>
          <p:cNvSpPr txBox="1"/>
          <p:nvPr/>
        </p:nvSpPr>
        <p:spPr>
          <a:xfrm>
            <a:off x="667624" y="1115036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Classifying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skills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1240713" y="9424138"/>
            <a:ext cx="1332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Goal </a:t>
            </a:r>
            <a:r>
              <a:rPr lang="en-GB"/>
              <a:t>S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2380980" y="11193566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nformation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rocessing &amp; Feedback (part</a:t>
            </a:r>
            <a:r>
              <a:rPr lang="en-GB"/>
              <a:t>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"/>
          <p:cNvCxnSpPr/>
          <p:nvPr/>
        </p:nvCxnSpPr>
        <p:spPr>
          <a:xfrm>
            <a:off x="6352421" y="7152979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1" name="Google Shape;151;p2"/>
          <p:cNvSpPr txBox="1"/>
          <p:nvPr/>
        </p:nvSpPr>
        <p:spPr>
          <a:xfrm>
            <a:off x="8113651" y="6229244"/>
            <a:ext cx="2055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Commercialisation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8567773" y="6499163"/>
            <a:ext cx="2055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Ethical Issues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p2"/>
          <p:cNvCxnSpPr/>
          <p:nvPr/>
        </p:nvCxnSpPr>
        <p:spPr>
          <a:xfrm>
            <a:off x="2037094" y="4829236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54;p2"/>
          <p:cNvCxnSpPr/>
          <p:nvPr/>
        </p:nvCxnSpPr>
        <p:spPr>
          <a:xfrm rot="10800000">
            <a:off x="3322395" y="56574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2"/>
          <p:cNvSpPr txBox="1"/>
          <p:nvPr/>
        </p:nvSpPr>
        <p:spPr>
          <a:xfrm>
            <a:off x="3698272" y="402808"/>
            <a:ext cx="6754765" cy="1161041"/>
          </a:xfrm>
          <a:prstGeom prst="rect">
            <a:avLst/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KS4 - </a:t>
            </a:r>
            <a:r>
              <a:rPr lang="en-GB" sz="2800" b="1">
                <a:solidFill>
                  <a:schemeClr val="lt1"/>
                </a:solidFill>
              </a:rPr>
              <a:t>Academic</a:t>
            </a: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PE 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Learning Journey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"/>
          <p:cNvSpPr txBox="1"/>
          <p:nvPr/>
        </p:nvSpPr>
        <p:spPr>
          <a:xfrm>
            <a:off x="3481638" y="1938238"/>
            <a:ext cx="7109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Written Coursework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Completed throughout Y10 and </a:t>
            </a:r>
            <a:r>
              <a:rPr lang="en-GB" sz="1200" b="1">
                <a:solidFill>
                  <a:schemeClr val="dk1"/>
                </a:solidFill>
              </a:rPr>
              <a:t>finalised during term 1 of year 11.</a:t>
            </a:r>
            <a:endParaRPr sz="12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Practical Component - Pupils experience a range of practical activities throughout Y10/Y11 ahead of a final external moderation of the marks awarded during term 2/3 of Y11. </a:t>
            </a:r>
            <a:endParaRPr sz="1200" b="1">
              <a:solidFill>
                <a:schemeClr val="dk1"/>
              </a:solidFill>
            </a:endParaRPr>
          </a:p>
        </p:txBody>
      </p:sp>
      <p:sp>
        <p:nvSpPr>
          <p:cNvPr id="157" name="Google Shape;157;p2"/>
          <p:cNvSpPr txBox="1"/>
          <p:nvPr/>
        </p:nvSpPr>
        <p:spPr>
          <a:xfrm>
            <a:off x="-42071" y="133239"/>
            <a:ext cx="36339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Careers/Pathways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Physiotherapist,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</a:t>
            </a:r>
            <a:r>
              <a:rPr lang="en-GB" sz="1300" b="1">
                <a:solidFill>
                  <a:schemeClr val="dk1"/>
                </a:solidFill>
              </a:rPr>
              <a:t>C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oach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</a:t>
            </a:r>
            <a:r>
              <a:rPr lang="en-GB" sz="1300" b="1">
                <a:solidFill>
                  <a:schemeClr val="dk1"/>
                </a:solidFill>
              </a:rPr>
              <a:t>D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evelopment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 </a:t>
            </a:r>
            <a:r>
              <a:rPr lang="en-GB" sz="1300" b="1">
                <a:solidFill>
                  <a:schemeClr val="dk1"/>
                </a:solidFill>
              </a:rPr>
              <a:t>T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Lawyer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Leisure/Gym manager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Journalist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Photographer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</a:t>
            </a:r>
            <a:r>
              <a:rPr lang="en-GB" sz="1300" b="1">
                <a:solidFill>
                  <a:schemeClr val="dk1"/>
                </a:solidFill>
              </a:rPr>
              <a:t>M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arketing/PR/Social </a:t>
            </a:r>
            <a:r>
              <a:rPr lang="en-GB" sz="1300" b="1">
                <a:solidFill>
                  <a:schemeClr val="dk1"/>
                </a:solidFill>
              </a:rPr>
              <a:t>M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edia 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Google Shape;158;p2"/>
          <p:cNvCxnSpPr/>
          <p:nvPr/>
        </p:nvCxnSpPr>
        <p:spPr>
          <a:xfrm>
            <a:off x="3330405" y="9830006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9" name="Google Shape;159;p2"/>
          <p:cNvSpPr txBox="1"/>
          <p:nvPr/>
        </p:nvSpPr>
        <p:spPr>
          <a:xfrm>
            <a:off x="2475417" y="933158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Mental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 for Performance </a:t>
            </a:r>
            <a:r>
              <a:rPr lang="en-GB"/>
              <a:t>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2"/>
          <p:cNvCxnSpPr/>
          <p:nvPr/>
        </p:nvCxnSpPr>
        <p:spPr>
          <a:xfrm rot="10800000">
            <a:off x="1075351" y="13023230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1" name="Google Shape;161;p2"/>
          <p:cNvCxnSpPr/>
          <p:nvPr/>
        </p:nvCxnSpPr>
        <p:spPr>
          <a:xfrm rot="10800000">
            <a:off x="7839904" y="10696182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2" name="Google Shape;162;p2"/>
          <p:cNvSpPr txBox="1"/>
          <p:nvPr/>
        </p:nvSpPr>
        <p:spPr>
          <a:xfrm>
            <a:off x="6881680" y="11087391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Physical, Social and Emotional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2"/>
          <p:cNvCxnSpPr/>
          <p:nvPr/>
        </p:nvCxnSpPr>
        <p:spPr>
          <a:xfrm>
            <a:off x="8567780" y="9746381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4" name="Google Shape;164;p2"/>
          <p:cNvSpPr txBox="1"/>
          <p:nvPr/>
        </p:nvSpPr>
        <p:spPr>
          <a:xfrm>
            <a:off x="7539980" y="9262241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Energy Use and Diet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3935218" y="7845967"/>
            <a:ext cx="452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Applied Anatomy &amp; Physiology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1551299" y="7672693"/>
            <a:ext cx="2690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Physical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Training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4436564" y="5277788"/>
            <a:ext cx="324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Sports Psychology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5476575" y="2823758"/>
            <a:ext cx="4334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Socio-Cultural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>
                <a:solidFill>
                  <a:schemeClr val="lt1"/>
                </a:solidFill>
              </a:rPr>
              <a:t>I</a:t>
            </a: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nfluences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011353" y="2797088"/>
            <a:ext cx="3633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Health, Fitness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 Wellbeing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5274450" y="8704175"/>
            <a:ext cx="3524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 &amp; </a:t>
            </a:r>
            <a:r>
              <a:rPr lang="en-GB"/>
              <a:t>F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unction of the Cardio</a:t>
            </a:r>
            <a:r>
              <a:rPr lang="en-GB"/>
              <a:t>-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respiratory system</a:t>
            </a:r>
            <a:r>
              <a:rPr lang="en-GB"/>
              <a:t>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4803525" y="6869188"/>
            <a:ext cx="3524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Anaerobic &amp; Aerobic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xercise (part </a:t>
            </a:r>
            <a:r>
              <a:rPr lang="en-GB"/>
              <a:t>two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1661375" y="8826925"/>
            <a:ext cx="368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&amp; Fitness (</a:t>
            </a:r>
            <a:r>
              <a:rPr lang="en-GB"/>
              <a:t>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075349" y="6922000"/>
            <a:ext cx="295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&amp; Injury (pa</a:t>
            </a:r>
            <a:r>
              <a:rPr lang="en-GB"/>
              <a:t>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3062425" y="4538188"/>
            <a:ext cx="340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nformation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rocessing &amp; Feedback (part</a:t>
            </a:r>
            <a:r>
              <a:rPr lang="en-GB"/>
              <a:t>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2"/>
          <p:cNvCxnSpPr/>
          <p:nvPr/>
        </p:nvCxnSpPr>
        <p:spPr>
          <a:xfrm>
            <a:off x="4761769" y="5023511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2"/>
          <p:cNvCxnSpPr/>
          <p:nvPr/>
        </p:nvCxnSpPr>
        <p:spPr>
          <a:xfrm rot="10800000">
            <a:off x="6819120" y="56745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7" name="Google Shape;177;p2"/>
          <p:cNvSpPr txBox="1"/>
          <p:nvPr/>
        </p:nvSpPr>
        <p:spPr>
          <a:xfrm>
            <a:off x="5921029" y="6238459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Mental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 for Performance </a:t>
            </a:r>
            <a:r>
              <a:rPr lang="en-GB"/>
              <a:t>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"/>
          <p:cNvSpPr txBox="1"/>
          <p:nvPr/>
        </p:nvSpPr>
        <p:spPr>
          <a:xfrm>
            <a:off x="3248175" y="3814363"/>
            <a:ext cx="3120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Physical, Social and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Emotional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2"/>
          <p:cNvCxnSpPr/>
          <p:nvPr/>
        </p:nvCxnSpPr>
        <p:spPr>
          <a:xfrm rot="10800000">
            <a:off x="4907620" y="3308242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2"/>
          <p:cNvSpPr txBox="1"/>
          <p:nvPr/>
        </p:nvSpPr>
        <p:spPr>
          <a:xfrm>
            <a:off x="1826254" y="379860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Energy Use and Diet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2"/>
          <p:cNvCxnSpPr/>
          <p:nvPr/>
        </p:nvCxnSpPr>
        <p:spPr>
          <a:xfrm rot="10800000">
            <a:off x="2800495" y="32951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2" name="Google Shape;182;p2"/>
          <p:cNvCxnSpPr/>
          <p:nvPr/>
        </p:nvCxnSpPr>
        <p:spPr>
          <a:xfrm rot="10800000">
            <a:off x="4907629" y="10690019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3" name="Google Shape;183;p2"/>
          <p:cNvSpPr txBox="1"/>
          <p:nvPr/>
        </p:nvSpPr>
        <p:spPr>
          <a:xfrm>
            <a:off x="4253767" y="1118955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Factors Affecting Performance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"/>
          <p:cNvCxnSpPr/>
          <p:nvPr/>
        </p:nvCxnSpPr>
        <p:spPr>
          <a:xfrm>
            <a:off x="5329868" y="9734031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5" name="Google Shape;185;p2"/>
          <p:cNvSpPr txBox="1"/>
          <p:nvPr/>
        </p:nvSpPr>
        <p:spPr>
          <a:xfrm>
            <a:off x="4253780" y="928385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Commercialisation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2"/>
          <p:cNvCxnSpPr/>
          <p:nvPr/>
        </p:nvCxnSpPr>
        <p:spPr>
          <a:xfrm>
            <a:off x="6881668" y="9802918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7" name="Google Shape;187;p2"/>
          <p:cNvSpPr txBox="1"/>
          <p:nvPr/>
        </p:nvSpPr>
        <p:spPr>
          <a:xfrm>
            <a:off x="5921030" y="932980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Ethical Issues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7243405" y="3808216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Commercialisation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5645255" y="3812816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Ethical Issues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"/>
          <p:cNvCxnSpPr/>
          <p:nvPr/>
        </p:nvCxnSpPr>
        <p:spPr>
          <a:xfrm rot="10800000">
            <a:off x="6673045" y="33258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1" name="Google Shape;191;p2"/>
          <p:cNvCxnSpPr/>
          <p:nvPr/>
        </p:nvCxnSpPr>
        <p:spPr>
          <a:xfrm rot="10800000">
            <a:off x="8636070" y="3308254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766</Words>
  <Application>Microsoft Office PowerPoint</Application>
  <PresentationFormat>Custom</PresentationFormat>
  <Paragraphs>185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Goodwin</dc:creator>
  <cp:lastModifiedBy>Nathan Ellis</cp:lastModifiedBy>
  <cp:revision>15</cp:revision>
  <dcterms:created xsi:type="dcterms:W3CDTF">2018-02-08T08:28:53Z</dcterms:created>
  <dcterms:modified xsi:type="dcterms:W3CDTF">2024-02-07T20:44:21Z</dcterms:modified>
</cp:coreProperties>
</file>